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1"/>
  </p:notesMasterIdLst>
  <p:sldIdLst>
    <p:sldId id="256" r:id="rId3"/>
    <p:sldId id="257" r:id="rId4"/>
    <p:sldId id="258" r:id="rId5"/>
    <p:sldId id="290" r:id="rId6"/>
    <p:sldId id="259" r:id="rId7"/>
    <p:sldId id="261" r:id="rId8"/>
    <p:sldId id="260" r:id="rId9"/>
    <p:sldId id="291" r:id="rId10"/>
    <p:sldId id="262" r:id="rId11"/>
    <p:sldId id="263" r:id="rId12"/>
    <p:sldId id="277" r:id="rId13"/>
    <p:sldId id="278" r:id="rId14"/>
    <p:sldId id="265" r:id="rId15"/>
    <p:sldId id="266" r:id="rId16"/>
    <p:sldId id="267" r:id="rId17"/>
    <p:sldId id="268" r:id="rId18"/>
    <p:sldId id="269" r:id="rId19"/>
    <p:sldId id="272" r:id="rId20"/>
    <p:sldId id="273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7" r:id="rId30"/>
    <p:sldId id="274" r:id="rId31"/>
    <p:sldId id="292" r:id="rId32"/>
    <p:sldId id="276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299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09" r:id="rId60"/>
    <p:sldId id="310" r:id="rId61"/>
    <p:sldId id="312" r:id="rId62"/>
    <p:sldId id="314" r:id="rId63"/>
    <p:sldId id="315" r:id="rId64"/>
    <p:sldId id="316" r:id="rId65"/>
    <p:sldId id="317" r:id="rId66"/>
    <p:sldId id="338" r:id="rId67"/>
    <p:sldId id="320" r:id="rId68"/>
    <p:sldId id="339" r:id="rId69"/>
    <p:sldId id="319" r:id="rId7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8C70AEE-C0CD-40A3-970F-A603A429B3BC}" type="datetimeFigureOut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A786881-01C1-401C-8510-32EF365A6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5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#2- Be transparent about vision.</a:t>
            </a:r>
          </a:p>
          <a:p>
            <a:r>
              <a:rPr lang="en-US" dirty="0" smtClean="0"/>
              <a:t>#3- What resources are needed to see an initiative through?</a:t>
            </a:r>
          </a:p>
          <a:p>
            <a:r>
              <a:rPr lang="en-US" dirty="0" smtClean="0"/>
              <a:t>Performance breeds trust, when a leader delivers, the</a:t>
            </a:r>
            <a:r>
              <a:rPr lang="en-US" baseline="0" dirty="0" smtClean="0"/>
              <a:t> </a:t>
            </a:r>
            <a:r>
              <a:rPr lang="en-US" dirty="0" smtClean="0"/>
              <a:t>confidence of others in him grows.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good l</a:t>
            </a:r>
            <a:r>
              <a:rPr lang="en-US" dirty="0" smtClean="0"/>
              <a:t>eader</a:t>
            </a:r>
            <a:r>
              <a:rPr lang="en-US" baseline="0" dirty="0" smtClean="0"/>
              <a:t> is a resource and not a boss!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9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Promote the sharing of skills beyond constitutional duties.  Example, a Recording Secretary can do so much more….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5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-Everyone wants to feel</a:t>
            </a:r>
            <a:r>
              <a:rPr lang="en-US" baseline="0" dirty="0" smtClean="0"/>
              <a:t> valued and supported.  </a:t>
            </a:r>
          </a:p>
          <a:p>
            <a:r>
              <a:rPr lang="en-US" baseline="0" dirty="0" smtClean="0"/>
              <a:t>-Everyone wants leadership to take notice of their efforts.</a:t>
            </a:r>
          </a:p>
          <a:p>
            <a:r>
              <a:rPr lang="en-US" baseline="0" dirty="0" smtClean="0"/>
              <a:t>-Everyone wants to be part of success and it breeds more success.</a:t>
            </a:r>
          </a:p>
          <a:p>
            <a:r>
              <a:rPr lang="en-US" baseline="0" dirty="0" smtClean="0"/>
              <a:t>-Momentum is critical, keep it 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Delete?????  Duplicative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5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Order is about us and not me, it is we and not I.  Egos can negatively impact our work and therefore impact the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6881-01C1-401C-8510-32EF365A66C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5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0C0C-436B-4DDD-A1FC-60F531F18A16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8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B906-68D1-4DD1-90A2-A044758E003D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1FC1-9C19-4C20-8807-3F09F38FA93D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4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6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2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4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0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43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5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C2F0-D262-4669-AF9E-C0636C464158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72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1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0CB-4325-4492-99B8-4DBFCF1454B0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2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7B01-CC15-4F35-AC61-0B9218BCEA51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3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138-2569-4CC3-A487-7692D6DE9BAC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8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406A-FDA9-4A54-BAA1-B807EFE7B322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ECA5-860B-4127-9379-14972064AC4C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36DD-36B5-48C9-A73E-7DF02F0F6743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4DB-1EC4-4621-9E93-89C1BBFC6AF2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C84D-021A-49E5-A443-E6D6C8BEBD81}" type="datetime1">
              <a:rPr lang="en-US" smtClean="0"/>
              <a:pPr/>
              <a:t>7/7/2018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BC15-AAB6-41E4-BE60-62BAEF0C77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88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l="10000" t="-8000" r="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D89E-FCB6-4290-93B4-C02126DACD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4A96-39E0-4288-A296-AEB0817A9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4975"/>
            <a:ext cx="7772400" cy="1470025"/>
          </a:xfrm>
        </p:spPr>
        <p:txBody>
          <a:bodyPr/>
          <a:lstStyle/>
          <a:p>
            <a:r>
              <a:rPr lang="en-US" dirty="0"/>
              <a:t>AOH LEADERSHIP SEMINAR</a:t>
            </a:r>
            <a:br>
              <a:rPr lang="en-US" dirty="0"/>
            </a:br>
            <a:r>
              <a:rPr lang="en-US" dirty="0"/>
              <a:t>“</a:t>
            </a:r>
            <a:r>
              <a:rPr lang="en-US" sz="3200" dirty="0"/>
              <a:t>Be the Kind of leader you would follow”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AOH%20Log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50520"/>
            <a:ext cx="274320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Involves: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1. Establishing a clear vision</a:t>
            </a:r>
          </a:p>
          <a:p>
            <a:r>
              <a:rPr lang="en-US" dirty="0"/>
              <a:t>2. Sharing that vision with others so that they will follow willingly</a:t>
            </a:r>
          </a:p>
          <a:p>
            <a:r>
              <a:rPr lang="en-US" dirty="0"/>
              <a:t>3. Providing the information, knowledge and methods to realize that vision</a:t>
            </a:r>
          </a:p>
          <a:p>
            <a:r>
              <a:rPr lang="en-US" dirty="0"/>
              <a:t>4. Coordinating and balancing the </a:t>
            </a:r>
            <a:r>
              <a:rPr lang="en-US" dirty="0" smtClean="0"/>
              <a:t>interests </a:t>
            </a:r>
            <a:r>
              <a:rPr lang="en-US" dirty="0"/>
              <a:t>of all members</a:t>
            </a:r>
          </a:p>
          <a:p>
            <a:r>
              <a:rPr lang="en-US" dirty="0"/>
              <a:t>5.Inspiring others to perform and engage in achieving a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C:\Users\TimKala\AppData\Local\Microsoft\Windows\INetCache\IE\8BHYHU2N\leader_goo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" y="0"/>
            <a:ext cx="9142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C:\Users\TimKala\AppData\Local\Microsoft\Windows\INetCache\IE\OJO342DM\Leadership-and-Managemen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26"/>
            <a:ext cx="9144000" cy="609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LEADERSHIP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NATIONAL</a:t>
            </a:r>
          </a:p>
          <a:p>
            <a:r>
              <a:rPr lang="en-US" dirty="0"/>
              <a:t>STATE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COUNTY</a:t>
            </a:r>
          </a:p>
          <a:p>
            <a:r>
              <a:rPr lang="en-US" dirty="0">
                <a:solidFill>
                  <a:srgbClr val="0070C0"/>
                </a:solidFill>
              </a:rPr>
              <a:t>DIVISION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JUNIOR</a:t>
            </a:r>
          </a:p>
        </p:txBody>
      </p:sp>
      <p:pic>
        <p:nvPicPr>
          <p:cNvPr id="6" name="Content Placeholder 5" descr="mck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38812" y="2439194"/>
            <a:ext cx="1857375" cy="28479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ELECTED NATIONAL OFFICERS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Article VIII Section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President-James McKay		</a:t>
            </a:r>
            <a:r>
              <a:rPr lang="en-US" dirty="0" smtClean="0">
                <a:solidFill>
                  <a:srgbClr val="FFFF00"/>
                </a:solidFill>
              </a:rPr>
              <a:t>Art </a:t>
            </a:r>
            <a:r>
              <a:rPr lang="en-US" dirty="0">
                <a:solidFill>
                  <a:srgbClr val="FFFF00"/>
                </a:solidFill>
              </a:rPr>
              <a:t>X Sec. 1</a:t>
            </a:r>
          </a:p>
          <a:p>
            <a:r>
              <a:rPr lang="en-US" dirty="0">
                <a:solidFill>
                  <a:srgbClr val="FFFF00"/>
                </a:solidFill>
              </a:rPr>
              <a:t>Vice President-Danny O’Connell	Art X Sec. 2</a:t>
            </a:r>
          </a:p>
          <a:p>
            <a:r>
              <a:rPr lang="en-US" dirty="0">
                <a:solidFill>
                  <a:srgbClr val="FFFF00"/>
                </a:solidFill>
              </a:rPr>
              <a:t>Secretary-Jere Cole			Art X Sec.3</a:t>
            </a:r>
          </a:p>
          <a:p>
            <a:r>
              <a:rPr lang="en-US" dirty="0">
                <a:solidFill>
                  <a:srgbClr val="FFFF00"/>
                </a:solidFill>
              </a:rPr>
              <a:t>Treasurer-Sean Pender		</a:t>
            </a:r>
            <a:r>
              <a:rPr lang="en-US" dirty="0" smtClean="0">
                <a:solidFill>
                  <a:srgbClr val="FFFF00"/>
                </a:solidFill>
              </a:rPr>
              <a:t>Art </a:t>
            </a:r>
            <a:r>
              <a:rPr lang="en-US" dirty="0">
                <a:solidFill>
                  <a:srgbClr val="FFFF00"/>
                </a:solidFill>
              </a:rPr>
              <a:t>X Sec.6</a:t>
            </a:r>
          </a:p>
          <a:p>
            <a:r>
              <a:rPr lang="en-US" dirty="0">
                <a:solidFill>
                  <a:srgbClr val="FFFF00"/>
                </a:solidFill>
              </a:rPr>
              <a:t>Directors   </a:t>
            </a:r>
            <a:r>
              <a:rPr lang="en-US" dirty="0" smtClean="0">
                <a:solidFill>
                  <a:srgbClr val="FFFF00"/>
                </a:solidFill>
              </a:rPr>
              <a:t>(6)  				Art </a:t>
            </a:r>
            <a:r>
              <a:rPr lang="en-US" dirty="0">
                <a:solidFill>
                  <a:srgbClr val="FFFF00"/>
                </a:solidFill>
              </a:rPr>
              <a:t>X Sec. 14</a:t>
            </a:r>
          </a:p>
          <a:p>
            <a:r>
              <a:rPr lang="en-US" dirty="0">
                <a:solidFill>
                  <a:srgbClr val="FFFF00"/>
                </a:solidFill>
              </a:rPr>
              <a:t>Dan </a:t>
            </a:r>
            <a:r>
              <a:rPr lang="en-US" dirty="0" err="1" smtClean="0">
                <a:solidFill>
                  <a:srgbClr val="FFFF00"/>
                </a:solidFill>
              </a:rPr>
              <a:t>Dennehy</a:t>
            </a:r>
            <a:r>
              <a:rPr lang="en-US" dirty="0" smtClean="0">
                <a:solidFill>
                  <a:srgbClr val="FFFF00"/>
                </a:solidFill>
              </a:rPr>
              <a:t>			Tom O’Donnell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Liam </a:t>
            </a:r>
            <a:r>
              <a:rPr lang="en-US" dirty="0">
                <a:solidFill>
                  <a:srgbClr val="FFFF00"/>
                </a:solidFill>
              </a:rPr>
              <a:t>McNabb			Bill Sullivan</a:t>
            </a:r>
          </a:p>
          <a:p>
            <a:r>
              <a:rPr lang="en-US" dirty="0">
                <a:solidFill>
                  <a:srgbClr val="FFFF00"/>
                </a:solidFill>
              </a:rPr>
              <a:t>Denny Parks			John Wilson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ELECTED STATE OFFICERS</a:t>
            </a:r>
            <a:br>
              <a:rPr lang="en-US" dirty="0"/>
            </a:br>
            <a:r>
              <a:rPr lang="en-US" dirty="0"/>
              <a:t>Article VIII Sec.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(As prescribed by State By-Laws)</a:t>
            </a:r>
          </a:p>
          <a:p>
            <a:r>
              <a:rPr lang="en-US" dirty="0"/>
              <a:t>President			Art. X Sec.1</a:t>
            </a:r>
          </a:p>
          <a:p>
            <a:r>
              <a:rPr lang="en-US" dirty="0"/>
              <a:t>Vice President		Art. X Sec 2</a:t>
            </a:r>
          </a:p>
          <a:p>
            <a:r>
              <a:rPr lang="en-US" dirty="0"/>
              <a:t>Secretary			Art. X Sec.3</a:t>
            </a:r>
          </a:p>
          <a:p>
            <a:r>
              <a:rPr lang="en-US" dirty="0"/>
              <a:t>Treasurer			Art. X Sec 6</a:t>
            </a:r>
          </a:p>
          <a:p>
            <a:r>
              <a:rPr lang="en-US" dirty="0"/>
              <a:t>Directors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ELECTED COUNTY OFFICERS</a:t>
            </a:r>
            <a:b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VIII Sec.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2 or Divisions exist within the </a:t>
            </a:r>
            <a:r>
              <a:rPr lang="en-US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County)</a:t>
            </a:r>
            <a:endParaRPr lang="en-US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				Art. X Sec.1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President			Art. X Sec 2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 Secretary		Art. X Sec 4,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Secretary		Art. X Sec 5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				Art. X Sec. 6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				Bluebook Pg 27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Sentinel				Bluebook Pg 27</a:t>
            </a:r>
          </a:p>
          <a:p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Chairman of Standing Committee Bluebook Pg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ELECTED DIVISION OFFICERS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Article VIII Sec.7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President</a:t>
            </a:r>
          </a:p>
          <a:p>
            <a:r>
              <a:rPr lang="en-US" dirty="0">
                <a:solidFill>
                  <a:srgbClr val="002060"/>
                </a:solidFill>
              </a:rPr>
              <a:t>Vice President</a:t>
            </a:r>
          </a:p>
          <a:p>
            <a:r>
              <a:rPr lang="en-US" dirty="0">
                <a:solidFill>
                  <a:srgbClr val="002060"/>
                </a:solidFill>
              </a:rPr>
              <a:t>Recording Secretary</a:t>
            </a:r>
          </a:p>
          <a:p>
            <a:r>
              <a:rPr lang="en-US" dirty="0">
                <a:solidFill>
                  <a:srgbClr val="002060"/>
                </a:solidFill>
              </a:rPr>
              <a:t>Financial Secretary</a:t>
            </a:r>
          </a:p>
          <a:p>
            <a:r>
              <a:rPr lang="en-US" dirty="0">
                <a:solidFill>
                  <a:srgbClr val="002060"/>
                </a:solidFill>
              </a:rPr>
              <a:t>Treasurer</a:t>
            </a:r>
          </a:p>
          <a:p>
            <a:r>
              <a:rPr lang="en-US" dirty="0">
                <a:solidFill>
                  <a:srgbClr val="002060"/>
                </a:solidFill>
              </a:rPr>
              <a:t>Marshal</a:t>
            </a:r>
          </a:p>
          <a:p>
            <a:r>
              <a:rPr lang="en-US" dirty="0">
                <a:solidFill>
                  <a:srgbClr val="002060"/>
                </a:solidFill>
              </a:rPr>
              <a:t>Sentinel</a:t>
            </a:r>
          </a:p>
          <a:p>
            <a:r>
              <a:rPr lang="en-US" dirty="0">
                <a:solidFill>
                  <a:srgbClr val="002060"/>
                </a:solidFill>
              </a:rPr>
              <a:t>Chairman of Standing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APPOINTED OFFICERS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Chaplain			</a:t>
            </a:r>
            <a:r>
              <a:rPr lang="en-US" dirty="0" smtClean="0"/>
              <a:t>	Art </a:t>
            </a:r>
            <a:r>
              <a:rPr lang="en-US" dirty="0"/>
              <a:t>X Sec 7,8</a:t>
            </a:r>
          </a:p>
          <a:p>
            <a:r>
              <a:rPr lang="en-US" dirty="0"/>
              <a:t>Historian/Archivist	</a:t>
            </a:r>
            <a:r>
              <a:rPr lang="en-US" dirty="0" smtClean="0"/>
              <a:t>	Art </a:t>
            </a:r>
            <a:r>
              <a:rPr lang="en-US" dirty="0"/>
              <a:t>X Sec </a:t>
            </a:r>
            <a:r>
              <a:rPr lang="en-US" dirty="0" smtClean="0"/>
              <a:t>9,10	</a:t>
            </a:r>
          </a:p>
          <a:p>
            <a:r>
              <a:rPr lang="en-US" dirty="0" smtClean="0"/>
              <a:t>Organizer				Art X Sec 12,13</a:t>
            </a:r>
          </a:p>
          <a:p>
            <a:r>
              <a:rPr lang="en-US" dirty="0" smtClean="0"/>
              <a:t>FFAI</a:t>
            </a:r>
            <a:r>
              <a:rPr lang="en-US" dirty="0"/>
              <a:t>				Art X Sec. 15</a:t>
            </a:r>
          </a:p>
          <a:p>
            <a:r>
              <a:rPr lang="en-US" dirty="0"/>
              <a:t>Charities and Missions	</a:t>
            </a:r>
            <a:r>
              <a:rPr lang="en-US" dirty="0" smtClean="0"/>
              <a:t>	Art </a:t>
            </a:r>
            <a:r>
              <a:rPr lang="en-US" dirty="0"/>
              <a:t>X Sec 16,17</a:t>
            </a:r>
          </a:p>
          <a:p>
            <a:r>
              <a:rPr lang="en-US" dirty="0"/>
              <a:t>Catholic Action		</a:t>
            </a:r>
            <a:r>
              <a:rPr lang="en-US" dirty="0" smtClean="0"/>
              <a:t>	Art </a:t>
            </a:r>
            <a:r>
              <a:rPr lang="en-US" dirty="0"/>
              <a:t>X Sec 18</a:t>
            </a:r>
          </a:p>
          <a:p>
            <a:r>
              <a:rPr lang="en-US" dirty="0"/>
              <a:t>Pro-Life			</a:t>
            </a:r>
            <a:r>
              <a:rPr lang="en-US" dirty="0" smtClean="0"/>
              <a:t>	Art </a:t>
            </a:r>
            <a:r>
              <a:rPr lang="en-US" dirty="0"/>
              <a:t>X Sec 20</a:t>
            </a:r>
          </a:p>
          <a:p>
            <a:r>
              <a:rPr lang="en-US" dirty="0"/>
              <a:t>Political Education Com	</a:t>
            </a:r>
            <a:r>
              <a:rPr lang="en-US" dirty="0" smtClean="0"/>
              <a:t>	Art </a:t>
            </a:r>
            <a:r>
              <a:rPr lang="en-US" dirty="0"/>
              <a:t>X Sec 21</a:t>
            </a:r>
          </a:p>
          <a:p>
            <a:r>
              <a:rPr lang="en-US" dirty="0"/>
              <a:t>Veterans Affairs		</a:t>
            </a:r>
            <a:r>
              <a:rPr lang="en-US" dirty="0" smtClean="0"/>
              <a:t>	Art </a:t>
            </a:r>
            <a:r>
              <a:rPr lang="en-US" dirty="0"/>
              <a:t>X Sec 22</a:t>
            </a:r>
          </a:p>
          <a:p>
            <a:r>
              <a:rPr lang="en-US" dirty="0"/>
              <a:t>Immigration		</a:t>
            </a:r>
            <a:r>
              <a:rPr lang="en-US" dirty="0" smtClean="0"/>
              <a:t>	Art </a:t>
            </a:r>
            <a:r>
              <a:rPr lang="en-US" dirty="0"/>
              <a:t>X Sec 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APPOINTED OFFICERS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Newsletter Editor</a:t>
            </a:r>
          </a:p>
          <a:p>
            <a:r>
              <a:rPr lang="en-US" dirty="0"/>
              <a:t>Legal Counsel</a:t>
            </a:r>
          </a:p>
          <a:p>
            <a:r>
              <a:rPr lang="en-US" dirty="0"/>
              <a:t>Sports</a:t>
            </a:r>
          </a:p>
          <a:p>
            <a:r>
              <a:rPr lang="en-US" dirty="0"/>
              <a:t>Project St. Patrick</a:t>
            </a:r>
          </a:p>
          <a:p>
            <a:r>
              <a:rPr lang="en-US" dirty="0"/>
              <a:t>Hunger</a:t>
            </a:r>
          </a:p>
          <a:p>
            <a:r>
              <a:rPr lang="en-US" dirty="0"/>
              <a:t>Fundraising</a:t>
            </a:r>
          </a:p>
          <a:p>
            <a:r>
              <a:rPr lang="en-US" dirty="0"/>
              <a:t>Directors</a:t>
            </a:r>
          </a:p>
          <a:p>
            <a:r>
              <a:rPr lang="en-US" dirty="0"/>
              <a:t>Finance/Trustees</a:t>
            </a:r>
          </a:p>
          <a:p>
            <a:r>
              <a:rPr lang="en-US" dirty="0"/>
              <a:t>Rituals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050" name="Picture 2" descr="C:\Users\TimKala\AppData\Local\Microsoft\Windows\INetCache\IE\WR2LNWJ2\business_introduction_1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38375" y="1791494"/>
            <a:ext cx="4667250" cy="41433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Leadership…Investing </a:t>
            </a:r>
            <a:r>
              <a:rPr lang="en-US" b="1" dirty="0"/>
              <a:t>in the Order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Leadership is important on every level </a:t>
            </a:r>
            <a:r>
              <a:rPr lang="en-US" dirty="0"/>
              <a:t>(National State, County &amp; Division) </a:t>
            </a:r>
            <a:r>
              <a:rPr lang="en-US" dirty="0" smtClean="0"/>
              <a:t>for the health and well being of the Order. 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 smtClean="0"/>
              <a:t>ritical functions of Leaders is to:</a:t>
            </a:r>
            <a:endParaRPr lang="en-US" sz="1200" dirty="0"/>
          </a:p>
          <a:p>
            <a:pPr lvl="2"/>
            <a:r>
              <a:rPr lang="en-US" dirty="0"/>
              <a:t>Engage others (Officers and Members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Identify </a:t>
            </a:r>
            <a:r>
              <a:rPr lang="en-US" dirty="0" smtClean="0"/>
              <a:t>goals </a:t>
            </a:r>
            <a:r>
              <a:rPr lang="en-US" dirty="0"/>
              <a:t>for the term (what are desired outcomes?)</a:t>
            </a:r>
          </a:p>
          <a:p>
            <a:pPr lvl="2"/>
            <a:r>
              <a:rPr lang="en-US" dirty="0" smtClean="0"/>
              <a:t>Develop a work plan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Coach </a:t>
            </a:r>
            <a:r>
              <a:rPr lang="en-US" dirty="0"/>
              <a:t>and </a:t>
            </a:r>
            <a:r>
              <a:rPr lang="en-US" dirty="0" smtClean="0"/>
              <a:t>Mentor</a:t>
            </a:r>
          </a:p>
          <a:p>
            <a:pPr lvl="2"/>
            <a:r>
              <a:rPr lang="en-US" dirty="0" smtClean="0"/>
              <a:t>Set an Example for others</a:t>
            </a:r>
          </a:p>
          <a:p>
            <a:pPr lvl="2"/>
            <a:r>
              <a:rPr lang="en-US" dirty="0" smtClean="0"/>
              <a:t>“Plant seeds” fo</a:t>
            </a:r>
            <a:r>
              <a:rPr lang="en-US" dirty="0" smtClean="0"/>
              <a:t>r the future</a:t>
            </a:r>
            <a:endParaRPr lang="en-US" dirty="0"/>
          </a:p>
          <a:p>
            <a:pPr marL="685800" lvl="2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5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Engage Others…Build Your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03750"/>
          </a:xfrm>
        </p:spPr>
        <p:txBody>
          <a:bodyPr/>
          <a:lstStyle/>
          <a:p>
            <a:r>
              <a:rPr lang="en-US" sz="2800" dirty="0"/>
              <a:t>Involve others to </a:t>
            </a:r>
            <a:r>
              <a:rPr lang="en-US" sz="2800" dirty="0" smtClean="0"/>
              <a:t>discuss operations for today and </a:t>
            </a:r>
            <a:r>
              <a:rPr lang="en-US" sz="2800" dirty="0" smtClean="0"/>
              <a:t>the </a:t>
            </a:r>
            <a:r>
              <a:rPr lang="en-US" sz="2800" dirty="0"/>
              <a:t>future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2800" dirty="0"/>
              <a:t>What do they think is important for the organization? </a:t>
            </a:r>
            <a:r>
              <a:rPr lang="en-US" sz="2800" i="1" dirty="0"/>
              <a:t>(Buy-In is critical…)</a:t>
            </a:r>
          </a:p>
          <a:p>
            <a:pPr lvl="1"/>
            <a:r>
              <a:rPr lang="en-US" sz="2800" dirty="0"/>
              <a:t>What can they do to help?  (any skills, talents, etc.?)</a:t>
            </a:r>
          </a:p>
          <a:p>
            <a:pPr lvl="1"/>
            <a:r>
              <a:rPr lang="en-US" sz="2800" dirty="0"/>
              <a:t>Who else can join the mission?</a:t>
            </a:r>
            <a:r>
              <a:rPr lang="en-US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76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Knowledge is </a:t>
            </a:r>
            <a:r>
              <a:rPr lang="en-US" b="1" dirty="0" smtClean="0"/>
              <a:t>Power</a:t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 smtClean="0"/>
              <a:t>Setting the Stage”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2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Know your job!!!  </a:t>
            </a:r>
            <a:r>
              <a:rPr lang="en-US" dirty="0" smtClean="0"/>
              <a:t>(Respect lines of authority, etc.)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duties and expectations of each Officer (Blue Book</a:t>
            </a:r>
            <a:r>
              <a:rPr lang="en-US" dirty="0" smtClean="0"/>
              <a:t>)?</a:t>
            </a:r>
          </a:p>
          <a:p>
            <a:r>
              <a:rPr lang="en-US" dirty="0" smtClean="0"/>
              <a:t>Leaders need to be a resource or “Go To” for others to learn more about the Order, Officer’s duties, procedures, etc.</a:t>
            </a:r>
            <a:endParaRPr lang="en-US" dirty="0"/>
          </a:p>
          <a:p>
            <a:r>
              <a:rPr lang="en-US" dirty="0"/>
              <a:t>Who is playing what role as it relates </a:t>
            </a:r>
            <a:r>
              <a:rPr lang="en-US" dirty="0" smtClean="0"/>
              <a:t>to operations, </a:t>
            </a:r>
            <a:r>
              <a:rPr lang="en-US" dirty="0"/>
              <a:t>initiatives, etc</a:t>
            </a:r>
            <a:r>
              <a:rPr lang="en-US" dirty="0" smtClean="0"/>
              <a:t>.?</a:t>
            </a:r>
          </a:p>
          <a:p>
            <a:r>
              <a:rPr lang="en-US" dirty="0" smtClean="0"/>
              <a:t>Talk openly about the duties of Officers as it will help others better understand operations of the Order.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Identify</a:t>
            </a:r>
            <a:r>
              <a:rPr lang="en-US" b="1" dirty="0" smtClean="0"/>
              <a:t> </a:t>
            </a:r>
            <a:r>
              <a:rPr lang="en-US" b="1" dirty="0"/>
              <a:t>Goals for Term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your priorities? </a:t>
            </a:r>
            <a:r>
              <a:rPr lang="en-US" dirty="0" smtClean="0"/>
              <a:t>What </a:t>
            </a:r>
            <a:r>
              <a:rPr lang="en-US" dirty="0"/>
              <a:t>is important to others?</a:t>
            </a:r>
          </a:p>
          <a:p>
            <a:r>
              <a:rPr lang="en-US" dirty="0"/>
              <a:t>Timeframes?</a:t>
            </a:r>
          </a:p>
          <a:p>
            <a:r>
              <a:rPr lang="en-US" dirty="0"/>
              <a:t>Measuring success (</a:t>
            </a:r>
            <a:r>
              <a:rPr lang="en-US" i="1" dirty="0"/>
              <a:t>how will you know you achieved your goals?)</a:t>
            </a:r>
          </a:p>
          <a:p>
            <a:r>
              <a:rPr lang="en-US" b="1" dirty="0"/>
              <a:t>Ownership</a:t>
            </a:r>
            <a:r>
              <a:rPr lang="en-US" dirty="0"/>
              <a:t> is critical for “Buy In”</a:t>
            </a:r>
          </a:p>
          <a:p>
            <a:r>
              <a:rPr lang="en-US" dirty="0"/>
              <a:t>Talk openly about </a:t>
            </a:r>
            <a:r>
              <a:rPr lang="en-US" dirty="0" smtClean="0"/>
              <a:t>goals </a:t>
            </a:r>
            <a:r>
              <a:rPr lang="en-US" i="1" dirty="0"/>
              <a:t>(distinguish short term and long term goals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Who else can serve as key leaders? </a:t>
            </a:r>
            <a:endParaRPr lang="en-US" i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6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Develop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smtClean="0"/>
              <a:t>Work Plan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7763"/>
          </a:xfrm>
        </p:spPr>
        <p:txBody>
          <a:bodyPr>
            <a:normAutofit fontScale="92500"/>
          </a:bodyPr>
          <a:lstStyle/>
          <a:p>
            <a:pPr marL="342900" lvl="1" indent="0">
              <a:buNone/>
            </a:pPr>
            <a:r>
              <a:rPr lang="en-US" sz="3000" dirty="0" smtClean="0"/>
              <a:t>What are the steps to achieving the group’s goals?</a:t>
            </a:r>
            <a:endParaRPr lang="en-US" sz="3000" dirty="0" smtClean="0"/>
          </a:p>
          <a:p>
            <a:r>
              <a:rPr lang="en-US" dirty="0"/>
              <a:t>Division, County, State Level Operations: </a:t>
            </a:r>
            <a:r>
              <a:rPr lang="en-US" dirty="0"/>
              <a:t>	</a:t>
            </a:r>
          </a:p>
          <a:p>
            <a:pPr lvl="3"/>
            <a:r>
              <a:rPr lang="en-US" sz="2200" dirty="0" smtClean="0"/>
              <a:t>Who are the key leaders?</a:t>
            </a:r>
            <a:endParaRPr lang="en-US" sz="2200" dirty="0"/>
          </a:p>
          <a:p>
            <a:pPr lvl="3"/>
            <a:r>
              <a:rPr lang="en-US" sz="2200" dirty="0" smtClean="0"/>
              <a:t>What is everyone’s role?</a:t>
            </a:r>
          </a:p>
          <a:p>
            <a:pPr lvl="3"/>
            <a:r>
              <a:rPr lang="en-US" sz="2200" dirty="0" smtClean="0"/>
              <a:t>Are they fully aware of their role?</a:t>
            </a:r>
            <a:endParaRPr lang="en-US" sz="2200" dirty="0"/>
          </a:p>
          <a:p>
            <a:r>
              <a:rPr lang="en-US" dirty="0" smtClean="0"/>
              <a:t>Initiatives, Special Projects:</a:t>
            </a:r>
          </a:p>
          <a:p>
            <a:pPr lvl="3"/>
            <a:r>
              <a:rPr lang="en-US" sz="2200" dirty="0" smtClean="0"/>
              <a:t>Who are the key leaders?</a:t>
            </a:r>
          </a:p>
          <a:p>
            <a:pPr lvl="3"/>
            <a:r>
              <a:rPr lang="en-US" sz="2200" dirty="0" smtClean="0"/>
              <a:t>What is everyone’s role?</a:t>
            </a:r>
          </a:p>
          <a:p>
            <a:pPr lvl="3"/>
            <a:r>
              <a:rPr lang="en-US" sz="2200" dirty="0" smtClean="0"/>
              <a:t>What resources </a:t>
            </a:r>
            <a:r>
              <a:rPr lang="en-US" sz="2200" dirty="0"/>
              <a:t>are needed?  (</a:t>
            </a:r>
            <a:r>
              <a:rPr lang="en-US" sz="2200" dirty="0" smtClean="0"/>
              <a:t>funding, committees, partnering with LAOH</a:t>
            </a:r>
            <a:r>
              <a:rPr lang="en-US" sz="2200" dirty="0"/>
              <a:t>, other community organizations, etc</a:t>
            </a:r>
            <a:r>
              <a:rPr lang="en-US" sz="2200" dirty="0" smtClean="0"/>
              <a:t>.)</a:t>
            </a:r>
            <a:endParaRPr lang="en-US" i="1" dirty="0" smtClean="0"/>
          </a:p>
          <a:p>
            <a:r>
              <a:rPr lang="en-US" sz="2600" dirty="0" smtClean="0"/>
              <a:t>Do you have a theme?  Liam’s example: </a:t>
            </a:r>
            <a:r>
              <a:rPr lang="en-US" sz="2600" i="1" dirty="0"/>
              <a:t>“Give a Member a reason to be here, give him a reason to stay.”</a:t>
            </a:r>
          </a:p>
          <a:p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37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Coach and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Follow up with everyone:</a:t>
            </a:r>
          </a:p>
          <a:p>
            <a:pPr lvl="1"/>
            <a:r>
              <a:rPr lang="en-US" dirty="0" smtClean="0"/>
              <a:t>Need to check in and show support, encouragement.</a:t>
            </a:r>
          </a:p>
          <a:p>
            <a:pPr lvl="1"/>
            <a:r>
              <a:rPr lang="en-US" dirty="0" smtClean="0"/>
              <a:t>What is working well and what isn’t?</a:t>
            </a:r>
          </a:p>
          <a:p>
            <a:pPr lvl="1"/>
            <a:r>
              <a:rPr lang="en-US" dirty="0" smtClean="0"/>
              <a:t>What can you do to help?</a:t>
            </a:r>
          </a:p>
          <a:p>
            <a:pPr lvl="1"/>
            <a:r>
              <a:rPr lang="en-US" dirty="0" smtClean="0"/>
              <a:t>Are more or different resources needed?</a:t>
            </a:r>
          </a:p>
          <a:p>
            <a:pPr lvl="1"/>
            <a:r>
              <a:rPr lang="en-US" dirty="0" smtClean="0"/>
              <a:t>Promote and celebrate successes.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6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Mentoring: Investing in Others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21" name="Picture 5" descr="C:\Users\TimKala\AppData\Local\Microsoft\Windows\INetCache\IE\4AHFBB5M\Spear_38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0013"/>
            <a:ext cx="7086600" cy="4421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999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Mentoring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</a:t>
            </a:r>
            <a:r>
              <a:rPr lang="en-US" dirty="0"/>
              <a:t>at Recruitment</a:t>
            </a:r>
          </a:p>
          <a:p>
            <a:r>
              <a:rPr lang="en-US" dirty="0" smtClean="0"/>
              <a:t>Mentor </a:t>
            </a:r>
            <a:r>
              <a:rPr lang="en-US" dirty="0"/>
              <a:t>is also a advocate</a:t>
            </a:r>
          </a:p>
          <a:p>
            <a:r>
              <a:rPr lang="en-US" dirty="0" smtClean="0"/>
              <a:t>Ongoing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Formalizing a program within Division</a:t>
            </a:r>
          </a:p>
          <a:p>
            <a:r>
              <a:rPr lang="en-US" dirty="0"/>
              <a:t>Building the Farm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9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Serve as an Example for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Always be professional (members and officers are always watching you)</a:t>
            </a:r>
          </a:p>
          <a:p>
            <a:r>
              <a:rPr lang="en-US" dirty="0" smtClean="0"/>
              <a:t>Be positive and solution focused</a:t>
            </a:r>
          </a:p>
          <a:p>
            <a:r>
              <a:rPr lang="en-US" dirty="0" smtClean="0"/>
              <a:t>Highlight strengths of others</a:t>
            </a:r>
          </a:p>
          <a:p>
            <a:r>
              <a:rPr lang="en-US" dirty="0" smtClean="0"/>
              <a:t>Don’t assign a duty you haven’t performed yourself </a:t>
            </a:r>
          </a:p>
          <a:p>
            <a:endParaRPr lang="en-US" i="1" dirty="0"/>
          </a:p>
          <a:p>
            <a:r>
              <a:rPr lang="en-US" i="1" dirty="0" smtClean="0"/>
              <a:t>If you represent the Order with integrity, others will follow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50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Review: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 </a:t>
            </a:r>
            <a:r>
              <a:rPr lang="en-US" dirty="0"/>
              <a:t>10 Qualities that make a Leader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Honesty				Positive Attitude</a:t>
            </a:r>
          </a:p>
          <a:p>
            <a:r>
              <a:rPr lang="en-US" dirty="0"/>
              <a:t>Delegate				Creativity</a:t>
            </a:r>
          </a:p>
          <a:p>
            <a:r>
              <a:rPr lang="en-US" dirty="0"/>
              <a:t>Communication		</a:t>
            </a:r>
            <a:r>
              <a:rPr lang="en-US" dirty="0" smtClean="0"/>
              <a:t>Intuition</a:t>
            </a:r>
            <a:endParaRPr lang="en-US" dirty="0"/>
          </a:p>
          <a:p>
            <a:r>
              <a:rPr lang="en-US" dirty="0"/>
              <a:t>Confidence			Inspire</a:t>
            </a:r>
          </a:p>
          <a:p>
            <a:r>
              <a:rPr lang="en-US" dirty="0"/>
              <a:t>Commitment			Approach			</a:t>
            </a:r>
          </a:p>
          <a:p>
            <a:endParaRPr lang="en-US" dirty="0"/>
          </a:p>
          <a:p>
            <a:r>
              <a:rPr lang="en-US" sz="3200" i="1" dirty="0"/>
              <a:t>“The most powerful leadership tool you have is your own personal example”</a:t>
            </a:r>
          </a:p>
          <a:p>
            <a:pPr lvl="8"/>
            <a:r>
              <a:rPr lang="en-US" sz="2100" dirty="0"/>
              <a:t>John Wooden</a:t>
            </a:r>
          </a:p>
          <a:p>
            <a:pPr lvl="8"/>
            <a:endParaRPr lang="en-US" sz="1600" dirty="0"/>
          </a:p>
          <a:p>
            <a:pPr lvl="8"/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smtClean="0"/>
              <a:t>Seminar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r>
              <a:rPr lang="en-US" sz="3200" dirty="0" smtClean="0"/>
              <a:t>Today, we hope to:</a:t>
            </a:r>
          </a:p>
          <a:p>
            <a:pPr lvl="1"/>
            <a:r>
              <a:rPr lang="en-US" sz="2800" dirty="0" smtClean="0"/>
              <a:t>Learn qualities of effective leadership</a:t>
            </a:r>
            <a:endParaRPr lang="en-US" sz="2800" dirty="0"/>
          </a:p>
          <a:p>
            <a:pPr lvl="1"/>
            <a:r>
              <a:rPr lang="en-US" sz="2800" dirty="0" smtClean="0"/>
              <a:t>Better understand AOH leadership levels</a:t>
            </a:r>
            <a:endParaRPr lang="en-US" sz="2800" dirty="0"/>
          </a:p>
          <a:p>
            <a:pPr lvl="1"/>
            <a:r>
              <a:rPr lang="en-US" sz="2800" dirty="0" smtClean="0"/>
              <a:t>Ways to develop f</a:t>
            </a:r>
            <a:r>
              <a:rPr lang="en-US" sz="2800" dirty="0" smtClean="0"/>
              <a:t>uture </a:t>
            </a:r>
            <a:r>
              <a:rPr lang="en-US" sz="2800" dirty="0"/>
              <a:t>l</a:t>
            </a:r>
            <a:r>
              <a:rPr lang="en-US" sz="2800" dirty="0" smtClean="0"/>
              <a:t>eadership</a:t>
            </a:r>
            <a:endParaRPr lang="en-US" sz="2800" dirty="0"/>
          </a:p>
          <a:p>
            <a:pPr lvl="1"/>
            <a:r>
              <a:rPr lang="en-US" sz="2800" dirty="0" smtClean="0"/>
              <a:t>Ensure c</a:t>
            </a:r>
            <a:r>
              <a:rPr lang="en-US" sz="2800" dirty="0" smtClean="0"/>
              <a:t>ontinuity of leadership and operations</a:t>
            </a:r>
          </a:p>
          <a:p>
            <a:pPr lvl="1"/>
            <a:r>
              <a:rPr lang="en-US" sz="2800" dirty="0" smtClean="0"/>
              <a:t>Review AOH Bluebook</a:t>
            </a:r>
            <a:endParaRPr lang="en-US" sz="2800" dirty="0"/>
          </a:p>
          <a:p>
            <a:pPr lvl="1"/>
            <a:r>
              <a:rPr lang="en-US" sz="2800" dirty="0" smtClean="0"/>
              <a:t>Understand proper f</a:t>
            </a:r>
            <a:r>
              <a:rPr lang="en-US" sz="2800" dirty="0" smtClean="0"/>
              <a:t>orms </a:t>
            </a:r>
            <a:r>
              <a:rPr lang="en-US" sz="2800" dirty="0"/>
              <a:t>and </a:t>
            </a:r>
            <a:r>
              <a:rPr lang="en-US" sz="2800" dirty="0" smtClean="0"/>
              <a:t>paperwork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9600" dirty="0"/>
              <a:t>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Fostering Future Leaders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35" name="Picture 11" descr="C:\Users\TimKala\AppData\Local\Microsoft\Windows\INetCache\IE\JIGDSL0H\leadershi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47825"/>
            <a:ext cx="670560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Gain Interest and Trust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858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129" name="Picture 9" descr="C:\Users\TimKala\AppData\Local\Microsoft\Windows\INetCache\IE\R0FZZ2AW\blogger-image--3162174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98588"/>
            <a:ext cx="8001000" cy="515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Maslow’s Hierarchy of Needs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148" name="Picture 4" descr="C:\Users\TimKala\AppData\Local\Microsoft\Windows\INetCache\IE\2E37MHWE\tv1mept3rayadfqjnb0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0013"/>
            <a:ext cx="6400800" cy="498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Assign Tasks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</a:t>
            </a:r>
            <a:r>
              <a:rPr lang="en-US" dirty="0"/>
              <a:t>Simple if needed</a:t>
            </a:r>
          </a:p>
          <a:p>
            <a:r>
              <a:rPr lang="en-US" dirty="0" smtClean="0"/>
              <a:t>Committee </a:t>
            </a:r>
            <a:r>
              <a:rPr lang="en-US" dirty="0"/>
              <a:t>Assignment</a:t>
            </a:r>
          </a:p>
          <a:p>
            <a:r>
              <a:rPr lang="en-US" dirty="0" smtClean="0"/>
              <a:t>Use </a:t>
            </a:r>
            <a:r>
              <a:rPr lang="en-US" dirty="0"/>
              <a:t>Skills/Specialty</a:t>
            </a:r>
          </a:p>
          <a:p>
            <a:r>
              <a:rPr lang="en-US" dirty="0" smtClean="0"/>
              <a:t>Age </a:t>
            </a:r>
            <a:r>
              <a:rPr lang="en-US" dirty="0"/>
              <a:t>Appropriate</a:t>
            </a:r>
          </a:p>
          <a:p>
            <a:r>
              <a:rPr lang="en-US" dirty="0" smtClean="0"/>
              <a:t>Teamwork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Millennials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173" name="Picture 5" descr="C:\Users\TimKala\AppData\Local\Microsoft\Windows\INetCache\IE\Z54P1EW6\millennials-on-devices-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  <p:pic>
        <p:nvPicPr>
          <p:cNvPr id="7174" name="Picture 6" descr="C:\Users\TimKala\AppData\Local\Microsoft\Windows\INetCache\IE\Z54P1EW6\millennials-on-devices-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47712"/>
            <a:ext cx="7143750" cy="5362575"/>
          </a:xfrm>
          <a:prstGeom prst="rect">
            <a:avLst/>
          </a:prstGeom>
          <a:noFill/>
        </p:spPr>
      </p:pic>
      <p:pic>
        <p:nvPicPr>
          <p:cNvPr id="7177" name="Picture 9" descr="C:\Users\TimKala\AppData\Local\Microsoft\Windows\INetCache\IE\BF162OMW\millennials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889"/>
            <a:ext cx="9144000" cy="5946221"/>
          </a:xfrm>
          <a:prstGeom prst="rect">
            <a:avLst/>
          </a:prstGeom>
          <a:noFill/>
        </p:spPr>
      </p:pic>
      <p:pic>
        <p:nvPicPr>
          <p:cNvPr id="7178" name="Picture 10" descr="C:\Users\TimKala\AppData\Local\Microsoft\Windows\INetCache\IE\BF162OMW\millennials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889"/>
            <a:ext cx="9144000" cy="5946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Millennial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10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-A Millennial is the name given to the generation born between 1982 and 2004. The Millennial generation follows Generation X (1961-1981) in order of demographic cohorts. This Generation is often associated with technology and social media. Also known as Generation Y</a:t>
            </a:r>
          </a:p>
          <a:p>
            <a:endParaRPr lang="en-US" dirty="0"/>
          </a:p>
          <a:p>
            <a:pPr algn="ctr"/>
            <a:r>
              <a:rPr lang="en-US" b="1" dirty="0"/>
              <a:t>CURRENTLY THE 2nd LARGEST GENRATION IN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Millennial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-Millennial have come to age during a time of technological change, globalization and economic disruption . That’s given them a different set of behaviors and experiences than their parents </a:t>
            </a:r>
          </a:p>
          <a:p>
            <a:r>
              <a:rPr lang="en-US" dirty="0"/>
              <a:t>-Are often considered young, smart and brash</a:t>
            </a:r>
          </a:p>
          <a:p>
            <a:r>
              <a:rPr lang="en-US" dirty="0"/>
              <a:t>-While they want to work, they do not want their work to be their entire life</a:t>
            </a:r>
          </a:p>
          <a:p>
            <a:r>
              <a:rPr lang="en-US" dirty="0"/>
              <a:t>-They have been have been nurtured and programmed with a slew of activities since they were toddlers, meaning they are both high performers and high maintence</a:t>
            </a:r>
          </a:p>
          <a:p>
            <a:r>
              <a:rPr lang="en-US" dirty="0"/>
              <a:t>-They are considered multitaskers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Millennial Hierarchy of Needs</a:t>
            </a:r>
          </a:p>
        </p:txBody>
      </p:sp>
      <p:pic>
        <p:nvPicPr>
          <p:cNvPr id="5" name="Content Placeholder 4" descr="Imag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7162800" cy="4983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9600" dirty="0"/>
              <a:t>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Module</a:t>
            </a:r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. AOH Leadership</a:t>
            </a:r>
          </a:p>
          <a:p>
            <a:r>
              <a:rPr lang="en-US" dirty="0" smtClean="0"/>
              <a:t>II.</a:t>
            </a:r>
            <a:r>
              <a:rPr lang="en-US" dirty="0" smtClean="0"/>
              <a:t> </a:t>
            </a:r>
            <a:r>
              <a:rPr lang="en-US" dirty="0"/>
              <a:t>Fostering Future Leaders</a:t>
            </a:r>
          </a:p>
          <a:p>
            <a:r>
              <a:rPr lang="en-US" dirty="0" smtClean="0"/>
              <a:t>III</a:t>
            </a:r>
            <a:r>
              <a:rPr lang="en-US" dirty="0" smtClean="0"/>
              <a:t>. Continuity</a:t>
            </a:r>
          </a:p>
          <a:p>
            <a:r>
              <a:rPr lang="en-US" dirty="0" smtClean="0"/>
              <a:t>IV. </a:t>
            </a:r>
            <a:r>
              <a:rPr lang="en-US" dirty="0"/>
              <a:t>Blue Book </a:t>
            </a:r>
            <a:r>
              <a:rPr lang="en-US" dirty="0" smtClean="0"/>
              <a:t>101</a:t>
            </a:r>
            <a:endParaRPr lang="en-US" dirty="0"/>
          </a:p>
          <a:p>
            <a:r>
              <a:rPr lang="en-US" dirty="0" smtClean="0"/>
              <a:t>V. </a:t>
            </a:r>
            <a:r>
              <a:rPr lang="en-US" dirty="0"/>
              <a:t>Paperwork and Forms</a:t>
            </a:r>
          </a:p>
          <a:p>
            <a:r>
              <a:rPr lang="en-US" dirty="0" smtClean="0"/>
              <a:t>VI</a:t>
            </a:r>
            <a:r>
              <a:rPr lang="en-US" dirty="0"/>
              <a:t>. Review and Roundtable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074" name="Picture 2" descr="C:\Users\TimKala\AppData\Local\Microsoft\Windows\INetCache\IE\0ASOJV5Y\160614103741_1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12492"/>
            <a:ext cx="3048000" cy="2033016"/>
          </a:xfrm>
          <a:prstGeom prst="rect">
            <a:avLst/>
          </a:prstGeom>
          <a:noFill/>
        </p:spPr>
      </p:pic>
      <p:pic>
        <p:nvPicPr>
          <p:cNvPr id="3075" name="Picture 3" descr="C:\Users\TimKala\AppData\Local\Microsoft\Windows\INetCache\IE\0ASOJV5Y\160614103741_1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43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</a:t>
            </a:r>
            <a:r>
              <a:rPr lang="en-US" dirty="0" smtClean="0"/>
              <a:t>Continuity?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dirty="0"/>
              <a:t>The Unbroken and Consistent existence or operation of something over a period of </a:t>
            </a:r>
            <a:r>
              <a:rPr lang="en-US" sz="4000" dirty="0" smtClean="0"/>
              <a:t>time.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/>
          <a:lstStyle/>
          <a:p>
            <a:r>
              <a:rPr lang="en-US" dirty="0"/>
              <a:t>Continuity=Survival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3812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Plan </a:t>
            </a:r>
            <a:r>
              <a:rPr lang="en-US" sz="4000" dirty="0"/>
              <a:t>for the </a:t>
            </a:r>
            <a:r>
              <a:rPr lang="en-US" sz="4000" dirty="0" smtClean="0"/>
              <a:t>Future…</a:t>
            </a:r>
          </a:p>
          <a:p>
            <a:endParaRPr lang="en-US" sz="4000" dirty="0"/>
          </a:p>
          <a:p>
            <a:r>
              <a:rPr lang="en-US" sz="4000" dirty="0" smtClean="0"/>
              <a:t>Invest in the Order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1. Adapt to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-Changes in:</a:t>
            </a:r>
          </a:p>
          <a:p>
            <a:r>
              <a:rPr lang="en-US" dirty="0"/>
              <a:t>-Society</a:t>
            </a:r>
          </a:p>
          <a:p>
            <a:r>
              <a:rPr lang="en-US" dirty="0"/>
              <a:t>-Culture</a:t>
            </a:r>
          </a:p>
          <a:p>
            <a:r>
              <a:rPr lang="en-US" dirty="0"/>
              <a:t>-People</a:t>
            </a:r>
          </a:p>
          <a:p>
            <a:r>
              <a:rPr lang="en-US" dirty="0"/>
              <a:t>-The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2.Embrace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-Social Media</a:t>
            </a:r>
          </a:p>
          <a:p>
            <a:r>
              <a:rPr lang="en-US" dirty="0"/>
              <a:t>-Webinars</a:t>
            </a:r>
          </a:p>
          <a:p>
            <a:r>
              <a:rPr lang="en-US" dirty="0"/>
              <a:t>-Communications</a:t>
            </a:r>
          </a:p>
          <a:p>
            <a:r>
              <a:rPr lang="en-US" dirty="0"/>
              <a:t>-Emerging Tech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3. Run it like a Business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-Budgeting</a:t>
            </a:r>
          </a:p>
          <a:p>
            <a:r>
              <a:rPr lang="en-US" dirty="0"/>
              <a:t>-Team Building</a:t>
            </a:r>
          </a:p>
          <a:p>
            <a:r>
              <a:rPr lang="en-US" dirty="0"/>
              <a:t>-Overall Vision</a:t>
            </a:r>
          </a:p>
          <a:p>
            <a:r>
              <a:rPr lang="en-US" dirty="0"/>
              <a:t>-Yearly Review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4.Fix what needs 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-Term Limits</a:t>
            </a:r>
          </a:p>
          <a:p>
            <a:r>
              <a:rPr lang="en-US" dirty="0"/>
              <a:t>-1 year vs. 2 year</a:t>
            </a:r>
          </a:p>
          <a:p>
            <a:r>
              <a:rPr lang="en-US" dirty="0"/>
              <a:t>-Group Solutions</a:t>
            </a:r>
          </a:p>
          <a:p>
            <a:r>
              <a:rPr lang="en-US" dirty="0"/>
              <a:t>-Avoid age old mistakes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5. Plan for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</a:t>
            </a:r>
            <a:r>
              <a:rPr lang="en-US" dirty="0" smtClean="0"/>
              <a:t>5 year and </a:t>
            </a:r>
            <a:r>
              <a:rPr lang="en-US" dirty="0"/>
              <a:t>10 year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Encourage advancement of Officers- moving up the Chairs</a:t>
            </a:r>
            <a:endParaRPr lang="en-US" dirty="0"/>
          </a:p>
          <a:p>
            <a:r>
              <a:rPr lang="en-US" dirty="0" smtClean="0"/>
              <a:t>D</a:t>
            </a:r>
            <a:r>
              <a:rPr lang="en-US" dirty="0" smtClean="0"/>
              <a:t>evelop officers (members “shadowing” current Officers)</a:t>
            </a:r>
            <a:endParaRPr lang="en-US" dirty="0"/>
          </a:p>
          <a:p>
            <a:r>
              <a:rPr lang="en-US" dirty="0" smtClean="0"/>
              <a:t>Fundraising and setting budget goals</a:t>
            </a:r>
            <a:endParaRPr lang="en-US" dirty="0"/>
          </a:p>
          <a:p>
            <a:r>
              <a:rPr lang="en-US" dirty="0" smtClean="0"/>
              <a:t>Long </a:t>
            </a:r>
            <a:r>
              <a:rPr lang="en-US" dirty="0" smtClean="0"/>
              <a:t>Term </a:t>
            </a:r>
            <a:r>
              <a:rPr lang="en-US" dirty="0" smtClean="0"/>
              <a:t>Goals (Wha</a:t>
            </a:r>
            <a:r>
              <a:rPr lang="en-US" dirty="0" smtClean="0"/>
              <a:t>t can we do now to ensure the Order is healthy in 10 years?)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6. Hand off the Torch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others for new roles.</a:t>
            </a:r>
          </a:p>
          <a:p>
            <a:r>
              <a:rPr lang="en-US" dirty="0" smtClean="0"/>
              <a:t>Know </a:t>
            </a:r>
            <a:r>
              <a:rPr lang="en-US" dirty="0"/>
              <a:t>when it’s </a:t>
            </a:r>
            <a:r>
              <a:rPr lang="en-US" dirty="0" smtClean="0"/>
              <a:t>time to step back.</a:t>
            </a:r>
            <a:endParaRPr lang="en-US" dirty="0"/>
          </a:p>
          <a:p>
            <a:r>
              <a:rPr lang="en-US" dirty="0" smtClean="0"/>
              <a:t>Challenge others by challenging yourself:</a:t>
            </a:r>
          </a:p>
          <a:p>
            <a:pPr lvl="1"/>
            <a:r>
              <a:rPr lang="en-US" dirty="0" smtClean="0"/>
              <a:t>A member without a “track record” doesn’t mean he can’t do a job</a:t>
            </a:r>
          </a:p>
          <a:p>
            <a:pPr lvl="1"/>
            <a:r>
              <a:rPr lang="en-US" dirty="0" smtClean="0"/>
              <a:t>Have faith in others to continue to mission</a:t>
            </a:r>
            <a:endParaRPr lang="en-US" dirty="0"/>
          </a:p>
          <a:p>
            <a:r>
              <a:rPr lang="en-US" dirty="0" smtClean="0"/>
              <a:t>Conflict or inactivity may lead to a </a:t>
            </a:r>
            <a:r>
              <a:rPr lang="en-US" dirty="0" smtClean="0"/>
              <a:t>takeover</a:t>
            </a:r>
            <a:endParaRPr lang="en-US" dirty="0"/>
          </a:p>
          <a:p>
            <a:r>
              <a:rPr lang="en-US" dirty="0" smtClean="0"/>
              <a:t>Keep focus on “the </a:t>
            </a:r>
            <a:r>
              <a:rPr lang="en-US" dirty="0"/>
              <a:t>Good of the </a:t>
            </a:r>
            <a:r>
              <a:rPr lang="en-US" dirty="0" smtClean="0"/>
              <a:t>Order”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9600" dirty="0"/>
              <a:t>Four</a:t>
            </a:r>
          </a:p>
          <a:p>
            <a:pPr algn="ctr">
              <a:buNone/>
            </a:pP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AOH LEADERSHIP SEMINAR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TODAY’S PRESENTERS-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BLUE BOOK 101</a:t>
            </a:r>
          </a:p>
        </p:txBody>
      </p:sp>
      <p:pic>
        <p:nvPicPr>
          <p:cNvPr id="5" name="Content Placeholder 4" descr="AOH%20Logo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962400" cy="3962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3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Define Ritual</a:t>
            </a:r>
          </a:p>
        </p:txBody>
      </p:sp>
      <p:pic>
        <p:nvPicPr>
          <p:cNvPr id="5" name="Content Placeholder 4" descr="ritual defini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4000" contrast="15000"/>
          </a:blip>
          <a:stretch>
            <a:fillRect/>
          </a:stretch>
        </p:blipFill>
        <p:spPr>
          <a:xfrm>
            <a:off x="457200" y="1925863"/>
            <a:ext cx="8229600" cy="387463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93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AOH BLUEBOOK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/>
              <a:t>A Manual for the Guidance of Officers in the Management of Divisions, Explaining the Methods of Conducting Meetings, Modes of Installations, Ceremonies for Deceased Members and Initiatory Ceremonies.</a:t>
            </a:r>
          </a:p>
          <a:p>
            <a:pPr lvl="0"/>
            <a:r>
              <a:rPr lang="en-US" dirty="0"/>
              <a:t>Contains Preamble to AOH Constitution (pg  2)</a:t>
            </a:r>
          </a:p>
          <a:p>
            <a:pPr lvl="0"/>
            <a:r>
              <a:rPr lang="en-US" dirty="0"/>
              <a:t>Describes Div. Meeting Order (pg 3 - 5)</a:t>
            </a:r>
          </a:p>
          <a:p>
            <a:pPr lvl="0"/>
            <a:r>
              <a:rPr lang="en-US" dirty="0"/>
              <a:t>Shamrock Degree (pg 6 - 12)</a:t>
            </a:r>
          </a:p>
          <a:p>
            <a:pPr lvl="0"/>
            <a:r>
              <a:rPr lang="en-US" dirty="0"/>
              <a:t>Nomination and Election of Officers (pg 12 &amp; 13)</a:t>
            </a:r>
          </a:p>
          <a:p>
            <a:pPr lvl="0"/>
            <a:r>
              <a:rPr lang="en-US" dirty="0"/>
              <a:t>Installations (pg 13 - 18)</a:t>
            </a:r>
          </a:p>
          <a:p>
            <a:pPr lvl="0"/>
            <a:r>
              <a:rPr lang="en-US" dirty="0"/>
              <a:t>Ritual at Wake of member (pg 19)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3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AOH BLUEBOOK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Memorial /Draping of Charter (pg 19 &amp; 20)</a:t>
            </a:r>
          </a:p>
          <a:p>
            <a:pPr lvl="0"/>
            <a:r>
              <a:rPr lang="en-US" dirty="0"/>
              <a:t>Mode of Reception of Ranking Officers (pg 20)</a:t>
            </a:r>
          </a:p>
          <a:p>
            <a:pPr lvl="0"/>
            <a:r>
              <a:rPr lang="en-US" dirty="0"/>
              <a:t>Suggested Order of Business for County Board Meeting (pg 21)</a:t>
            </a:r>
          </a:p>
          <a:p>
            <a:pPr lvl="0"/>
            <a:r>
              <a:rPr lang="en-US" dirty="0"/>
              <a:t>Describes Emblems and Symbols (pg 21)</a:t>
            </a:r>
          </a:p>
          <a:p>
            <a:pPr lvl="0"/>
            <a:r>
              <a:rPr lang="en-US" dirty="0"/>
              <a:t>Describes Proper Appearance of Meeting Hall (pg 22)</a:t>
            </a:r>
          </a:p>
          <a:p>
            <a:pPr lvl="0"/>
            <a:r>
              <a:rPr lang="en-US" dirty="0"/>
              <a:t>Describes Decorum at Meetings (Pg 22 &amp; 23)</a:t>
            </a:r>
          </a:p>
          <a:p>
            <a:pPr lvl="0"/>
            <a:r>
              <a:rPr lang="en-US" dirty="0"/>
              <a:t>Contains Song Sheets (pg 24 &amp; 25)</a:t>
            </a:r>
          </a:p>
          <a:p>
            <a:pPr lvl="0"/>
            <a:r>
              <a:rPr lang="en-US" dirty="0"/>
              <a:t>Contains Irish Language Prayers (pg 26)</a:t>
            </a:r>
          </a:p>
          <a:p>
            <a:pPr lvl="0"/>
            <a:r>
              <a:rPr lang="en-US" dirty="0"/>
              <a:t>Describes the Duties of AOH Officers (pg 27 &amp; 28)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83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 USE THE BLUEBOOK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-Mandated (Art. XXII Sec. 1)</a:t>
            </a:r>
          </a:p>
          <a:p>
            <a:r>
              <a:rPr lang="en-US" dirty="0"/>
              <a:t>-Used throughout the whole organization</a:t>
            </a:r>
          </a:p>
          <a:p>
            <a:r>
              <a:rPr lang="en-US" dirty="0"/>
              <a:t>-Provides a Universal Procedure</a:t>
            </a:r>
          </a:p>
          <a:p>
            <a:r>
              <a:rPr lang="en-US" dirty="0"/>
              <a:t>-Easy to follow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8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Mock Meeting Set up</a:t>
            </a:r>
          </a:p>
        </p:txBody>
      </p:sp>
      <p:pic>
        <p:nvPicPr>
          <p:cNvPr id="5" name="Content Placeholder 4" descr="meeting 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467" y="1600200"/>
            <a:ext cx="5859065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3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Robert's Rules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800" dirty="0"/>
              <a:t>The first edition of the book, whose full title was </a:t>
            </a:r>
            <a:r>
              <a:rPr lang="en-US" sz="2800" i="1" dirty="0"/>
              <a:t>Pocket Manual of Rules of Order for Deliberative Assemblies</a:t>
            </a:r>
            <a:r>
              <a:rPr lang="en-US" sz="2800" dirty="0"/>
              <a:t>, was published in February 1876 by then U.S. Army Major Henry Martyn Robert (1837–1923) with the short title </a:t>
            </a:r>
            <a:r>
              <a:rPr lang="en-US" sz="2800" i="1" dirty="0"/>
              <a:t>Robert's Rules of Order</a:t>
            </a:r>
            <a:r>
              <a:rPr lang="en-US" sz="2800" dirty="0"/>
              <a:t> placed on its cover.</a:t>
            </a:r>
            <a:endParaRPr lang="en-US" sz="2800" b="1" dirty="0"/>
          </a:p>
          <a:p>
            <a:pPr algn="just"/>
            <a:r>
              <a:rPr lang="en-US" sz="2800" b="1" dirty="0"/>
              <a:t>Robert’s Rules provides rules and procedures that allow a deliberative assembly to make its decisions efficiently, but with all due regard for the rights of the minority. Following the rules ensures more a fair and more achievable outcome without wasting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15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Ritual Review Committee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-Last revision to the Bluebook was 2000</a:t>
            </a:r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8000" dirty="0"/>
              <a:t>Suggestions?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35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9600" dirty="0"/>
              <a:t>FIVE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Paperwork and Forms</a:t>
            </a:r>
          </a:p>
        </p:txBody>
      </p:sp>
      <p:pic>
        <p:nvPicPr>
          <p:cNvPr id="5" name="Content Placeholder 4" descr="office 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715000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ICEBREAKER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-Name</a:t>
            </a:r>
          </a:p>
          <a:p>
            <a:r>
              <a:rPr lang="en-US" dirty="0"/>
              <a:t>-Division</a:t>
            </a:r>
          </a:p>
          <a:p>
            <a:r>
              <a:rPr lang="en-US" dirty="0"/>
              <a:t>-How long involved</a:t>
            </a:r>
          </a:p>
          <a:p>
            <a:r>
              <a:rPr lang="en-US" dirty="0"/>
              <a:t>-Title</a:t>
            </a:r>
          </a:p>
          <a:p>
            <a:endParaRPr lang="en-US" dirty="0"/>
          </a:p>
          <a:p>
            <a:r>
              <a:rPr lang="en-US" sz="4000" dirty="0"/>
              <a:t>1 Trait a Leader Must Process</a:t>
            </a:r>
          </a:p>
          <a:p>
            <a:r>
              <a:rPr lang="en-US" sz="4000" dirty="0"/>
              <a:t>Where is the AOH in 10 Years?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UNIFOMITY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USE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TAXES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035" name="Picture 11" descr="C:\Users\TimKala\AppData\Local\Microsoft\Windows\INetCache\IE\0ASOJV5Y\5126490870_99e5e73ef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33369"/>
            <a:ext cx="190500" cy="191262"/>
          </a:xfrm>
          <a:prstGeom prst="rect">
            <a:avLst/>
          </a:prstGeom>
          <a:noFill/>
        </p:spPr>
      </p:pic>
      <p:pic>
        <p:nvPicPr>
          <p:cNvPr id="1036" name="Picture 12" descr="C:\Users\TimKala\AppData\Local\Microsoft\Windows\INetCache\IE\0ASOJV5Y\5126490870_99e5e73ef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33369"/>
            <a:ext cx="190500" cy="191262"/>
          </a:xfrm>
          <a:prstGeom prst="rect">
            <a:avLst/>
          </a:prstGeom>
          <a:noFill/>
        </p:spPr>
      </p:pic>
      <p:pic>
        <p:nvPicPr>
          <p:cNvPr id="1037" name="Picture 13" descr="C:\Users\TimKala\AppData\Local\Microsoft\Windows\INetCache\IE\0ASOJV5Y\5126490870_99e5e73ef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33369"/>
            <a:ext cx="190500" cy="191262"/>
          </a:xfrm>
          <a:prstGeom prst="rect">
            <a:avLst/>
          </a:prstGeom>
          <a:noFill/>
        </p:spPr>
      </p:pic>
      <p:pic>
        <p:nvPicPr>
          <p:cNvPr id="1038" name="Picture 14" descr="C:\Users\TimKala\AppData\Local\Microsoft\Windows\INetCache\IE\GCNV8K8Z\tax_da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2" y="1828800"/>
            <a:ext cx="4257675" cy="3200400"/>
          </a:xfrm>
          <a:prstGeom prst="rect">
            <a:avLst/>
          </a:prstGeom>
          <a:noFill/>
        </p:spPr>
      </p:pic>
      <p:pic>
        <p:nvPicPr>
          <p:cNvPr id="1039" name="Picture 15" descr="C:\Users\TimKala\AppData\Local\Microsoft\Windows\INetCache\IE\GCNV8K8Z\tax_da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2" y="1828800"/>
            <a:ext cx="4257675" cy="3200400"/>
          </a:xfrm>
          <a:prstGeom prst="rect">
            <a:avLst/>
          </a:prstGeom>
          <a:noFill/>
        </p:spPr>
      </p:pic>
      <p:pic>
        <p:nvPicPr>
          <p:cNvPr id="1040" name="Picture 16" descr="C:\Users\TimKala\AppData\Local\Microsoft\Windows\INetCache\IE\GCNV8K8Z\tax_da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162" y="1828800"/>
            <a:ext cx="42576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6000" dirty="0"/>
              <a:t>SIX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Review of </a:t>
            </a:r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/>
          <a:lstStyle/>
          <a:p>
            <a:r>
              <a:rPr lang="en-US" sz="3200" dirty="0" smtClean="0"/>
              <a:t>Today, we hoped to:</a:t>
            </a:r>
          </a:p>
          <a:p>
            <a:pPr lvl="1"/>
            <a:r>
              <a:rPr lang="en-US" sz="2800" dirty="0" smtClean="0"/>
              <a:t>Learn qualities of effective leadership</a:t>
            </a:r>
            <a:endParaRPr lang="en-US" sz="2800" dirty="0"/>
          </a:p>
          <a:p>
            <a:pPr lvl="1"/>
            <a:r>
              <a:rPr lang="en-US" sz="2800" dirty="0" smtClean="0"/>
              <a:t>Better understand AOH leadership levels</a:t>
            </a:r>
            <a:endParaRPr lang="en-US" sz="2800" dirty="0"/>
          </a:p>
          <a:p>
            <a:pPr lvl="1"/>
            <a:r>
              <a:rPr lang="en-US" sz="2800" dirty="0" smtClean="0"/>
              <a:t>Ways to develop f</a:t>
            </a:r>
            <a:r>
              <a:rPr lang="en-US" sz="2800" dirty="0" smtClean="0"/>
              <a:t>uture </a:t>
            </a:r>
            <a:r>
              <a:rPr lang="en-US" sz="2800" dirty="0"/>
              <a:t>l</a:t>
            </a:r>
            <a:r>
              <a:rPr lang="en-US" sz="2800" dirty="0" smtClean="0"/>
              <a:t>eadership</a:t>
            </a:r>
            <a:endParaRPr lang="en-US" sz="2800" dirty="0"/>
          </a:p>
          <a:p>
            <a:pPr lvl="1"/>
            <a:r>
              <a:rPr lang="en-US" sz="2800" dirty="0" smtClean="0"/>
              <a:t>Ensure c</a:t>
            </a:r>
            <a:r>
              <a:rPr lang="en-US" sz="2800" dirty="0" smtClean="0"/>
              <a:t>ontinuity of leadership and operations</a:t>
            </a:r>
          </a:p>
          <a:p>
            <a:pPr lvl="1"/>
            <a:r>
              <a:rPr lang="en-US" sz="2800" dirty="0" smtClean="0"/>
              <a:t>Review AOH Bluebook</a:t>
            </a:r>
            <a:endParaRPr lang="en-US" sz="2800" dirty="0"/>
          </a:p>
          <a:p>
            <a:pPr lvl="1"/>
            <a:r>
              <a:rPr lang="en-US" sz="2800" dirty="0" smtClean="0"/>
              <a:t>Understand proper f</a:t>
            </a:r>
            <a:r>
              <a:rPr lang="en-US" sz="2800" dirty="0" smtClean="0"/>
              <a:t>orms </a:t>
            </a:r>
            <a:r>
              <a:rPr lang="en-US" sz="2800" dirty="0"/>
              <a:t>and </a:t>
            </a:r>
            <a:r>
              <a:rPr lang="en-US" sz="2800" dirty="0" smtClean="0"/>
              <a:t>paperwork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58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3074" name="Picture 2" descr="C:\Users\TimKala\AppData\Local\Microsoft\Windows\INetCache\IE\ZN5S416K\120px-Round_Table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33600"/>
            <a:ext cx="3276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Successes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great leaders in your area?</a:t>
            </a:r>
          </a:p>
          <a:p>
            <a:r>
              <a:rPr lang="en-US" dirty="0" smtClean="0"/>
              <a:t>What has worked well in your Division?</a:t>
            </a:r>
          </a:p>
          <a:p>
            <a:r>
              <a:rPr lang="en-US" dirty="0" smtClean="0"/>
              <a:t>What challenges have you experienced and overcome?</a:t>
            </a:r>
          </a:p>
          <a:p>
            <a:r>
              <a:rPr lang="en-US" dirty="0" smtClean="0"/>
              <a:t>Other thoughts?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91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SUGGESTIONS</a:t>
            </a:r>
          </a:p>
        </p:txBody>
      </p:sp>
      <p:pic>
        <p:nvPicPr>
          <p:cNvPr id="2050" name="Picture 2" descr="C:\Users\TimKala\AppData\Local\Microsoft\Windows\INetCache\IE\JFMSARPI\question-marks2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0420" y="2881725"/>
            <a:ext cx="2423160" cy="196291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HANDOUTS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*AOH Manual- THE BLUEBOOK</a:t>
            </a:r>
          </a:p>
          <a:p>
            <a:r>
              <a:rPr lang="en-US" dirty="0"/>
              <a:t>*AOH NATIONAL CONSTITUTION (7/15)</a:t>
            </a:r>
          </a:p>
          <a:p>
            <a:r>
              <a:rPr lang="en-US" dirty="0"/>
              <a:t>*STATE By-Laws (Provided by State)</a:t>
            </a:r>
          </a:p>
          <a:p>
            <a:r>
              <a:rPr lang="en-US" dirty="0"/>
              <a:t>*AOH Form 9</a:t>
            </a:r>
          </a:p>
          <a:p>
            <a:r>
              <a:rPr lang="en-US" dirty="0"/>
              <a:t>*AOH Form 11</a:t>
            </a:r>
          </a:p>
          <a:p>
            <a:r>
              <a:rPr lang="en-US" dirty="0"/>
              <a:t>*AOH Form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9600" dirty="0"/>
              <a:t>ONE</a:t>
            </a:r>
          </a:p>
          <a:p>
            <a:pPr algn="ctr"/>
            <a:endParaRPr lang="en-US" sz="9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AOH LEADERSHIP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dirty="0"/>
              <a:t>Leadership- THE ACTION OF LEADING A GROUP OF PEOPLE OR AN ORGANIZATION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BC15-AAB6-41E4-BE60-62BAEF0C77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C:\Users\TimKala\AppData\Local\Microsoft\Windows\INetCache\IE\4LL53NU7\Leaders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6999"/>
            <a:ext cx="6400800" cy="405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OH ORGANIZER SEMINAR[1].pptx COMB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oper Black"/>
        <a:ea typeface=""/>
        <a:cs typeface=""/>
      </a:majorFont>
      <a:minorFont>
        <a:latin typeface="Cooper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AOH ORGANIZER SEMINAR[1].pptx COMBINED</Template>
  <TotalTime>4656</TotalTime>
  <Words>1728</Words>
  <Application>Microsoft Office PowerPoint</Application>
  <PresentationFormat>On-screen Show (4:3)</PresentationFormat>
  <Paragraphs>402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Cooper Black</vt:lpstr>
      <vt:lpstr>AOH ORGANIZER SEMINAR[1].pptx COMBINED</vt:lpstr>
      <vt:lpstr>1_Office Theme</vt:lpstr>
      <vt:lpstr>AOH LEADERSHIP SEMINAR “Be the Kind of leader you would follow”</vt:lpstr>
      <vt:lpstr>INTRODUCTION</vt:lpstr>
      <vt:lpstr>Seminar Objectives</vt:lpstr>
      <vt:lpstr>Modules</vt:lpstr>
      <vt:lpstr>AOH LEADERSHIP SEMINAR</vt:lpstr>
      <vt:lpstr>ICEBREAKER </vt:lpstr>
      <vt:lpstr>REVIEW OF HANDOUTS</vt:lpstr>
      <vt:lpstr>Module</vt:lpstr>
      <vt:lpstr>AOH LEADERSHIP</vt:lpstr>
      <vt:lpstr>Leadership Involves: </vt:lpstr>
      <vt:lpstr>PowerPoint Presentation</vt:lpstr>
      <vt:lpstr>PowerPoint Presentation</vt:lpstr>
      <vt:lpstr>OUR LEADERSHIP</vt:lpstr>
      <vt:lpstr>ELECTED NATIONAL OFFICERS Article VIII Section 2</vt:lpstr>
      <vt:lpstr>ELECTED STATE OFFICERS Article VIII Sec. 3</vt:lpstr>
      <vt:lpstr>ELECTED COUNTY OFFICERS Article VIII Sec. 5</vt:lpstr>
      <vt:lpstr>ELECTED DIVISION OFFICERS Article VIII Sec.7</vt:lpstr>
      <vt:lpstr>APPOINTED OFFICERS</vt:lpstr>
      <vt:lpstr>OTHER APPOINTED OFFICERS</vt:lpstr>
      <vt:lpstr>Leadership…Investing in the Order</vt:lpstr>
      <vt:lpstr>Engage Others…Build Your Team</vt:lpstr>
      <vt:lpstr>Knowledge is Power “Setting the Stage”</vt:lpstr>
      <vt:lpstr>Identify Goals for Term</vt:lpstr>
      <vt:lpstr>Develop a Work Plan</vt:lpstr>
      <vt:lpstr>Coach and Mentor</vt:lpstr>
      <vt:lpstr>Mentoring: Investing in Others</vt:lpstr>
      <vt:lpstr>Mentoring</vt:lpstr>
      <vt:lpstr>Serve as an Example for others</vt:lpstr>
      <vt:lpstr>Review: Top 10 Qualities that make a Leader</vt:lpstr>
      <vt:lpstr>Module</vt:lpstr>
      <vt:lpstr>Fostering Future Leaders</vt:lpstr>
      <vt:lpstr>Gain Interest and Trust</vt:lpstr>
      <vt:lpstr>Maslow’s Hierarchy of Needs</vt:lpstr>
      <vt:lpstr>Assign Tasks</vt:lpstr>
      <vt:lpstr>Millennials</vt:lpstr>
      <vt:lpstr>Millennial </vt:lpstr>
      <vt:lpstr>Millennial </vt:lpstr>
      <vt:lpstr>Millennial Hierarchy of Needs</vt:lpstr>
      <vt:lpstr>Module</vt:lpstr>
      <vt:lpstr>Continuity</vt:lpstr>
      <vt:lpstr>What is Continuity?</vt:lpstr>
      <vt:lpstr>Continuity=Survival</vt:lpstr>
      <vt:lpstr>1. Adapt to Change</vt:lpstr>
      <vt:lpstr>2.Embrace Technology</vt:lpstr>
      <vt:lpstr>3. Run it like a Business</vt:lpstr>
      <vt:lpstr>4.Fix what needs it</vt:lpstr>
      <vt:lpstr>5. Plan for the Future</vt:lpstr>
      <vt:lpstr>6. Hand off the Torch</vt:lpstr>
      <vt:lpstr>MODULE</vt:lpstr>
      <vt:lpstr>BLUE BOOK 101</vt:lpstr>
      <vt:lpstr>Define Ritual</vt:lpstr>
      <vt:lpstr>THE AOH BLUEBOOK</vt:lpstr>
      <vt:lpstr>THE AOH BLUEBOOK </vt:lpstr>
      <vt:lpstr>WHY WE USE THE BLUEBOOK</vt:lpstr>
      <vt:lpstr>Mock Meeting Set up</vt:lpstr>
      <vt:lpstr>Robert's Rules</vt:lpstr>
      <vt:lpstr>Ritual Review Committee </vt:lpstr>
      <vt:lpstr>MODULE</vt:lpstr>
      <vt:lpstr>Paperwork and Forms</vt:lpstr>
      <vt:lpstr>IMPORTANCE</vt:lpstr>
      <vt:lpstr>UNIFOMITY</vt:lpstr>
      <vt:lpstr>PROPER USE</vt:lpstr>
      <vt:lpstr>TAXES</vt:lpstr>
      <vt:lpstr>MODULE</vt:lpstr>
      <vt:lpstr>Review of Objectives</vt:lpstr>
      <vt:lpstr>ROUNDTABLE DISCUSSION</vt:lpstr>
      <vt:lpstr>Sharing Successes and Challenges</vt:lpstr>
      <vt:lpstr>SUGGESTIONS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AOH LEADERSHIP SEMINAR</dc:title>
  <dc:creator>TimKala</dc:creator>
  <cp:lastModifiedBy>Liam McNabb</cp:lastModifiedBy>
  <cp:revision>111</cp:revision>
  <cp:lastPrinted>2018-07-06T14:41:23Z</cp:lastPrinted>
  <dcterms:created xsi:type="dcterms:W3CDTF">2016-11-19T01:35:48Z</dcterms:created>
  <dcterms:modified xsi:type="dcterms:W3CDTF">2018-07-07T19:57:03Z</dcterms:modified>
</cp:coreProperties>
</file>