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3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337" r:id="rId21"/>
    <p:sldId id="273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9" r:id="rId31"/>
    <p:sldId id="298" r:id="rId32"/>
    <p:sldId id="300" r:id="rId33"/>
    <p:sldId id="301" r:id="rId34"/>
    <p:sldId id="302" r:id="rId35"/>
    <p:sldId id="303" r:id="rId36"/>
    <p:sldId id="359" r:id="rId37"/>
    <p:sldId id="360" r:id="rId38"/>
    <p:sldId id="275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53" r:id="rId55"/>
    <p:sldId id="354" r:id="rId56"/>
    <p:sldId id="276" r:id="rId57"/>
    <p:sldId id="330" r:id="rId58"/>
    <p:sldId id="355" r:id="rId59"/>
    <p:sldId id="356" r:id="rId60"/>
    <p:sldId id="277" r:id="rId61"/>
    <p:sldId id="278" r:id="rId62"/>
    <p:sldId id="331" r:id="rId63"/>
    <p:sldId id="332" r:id="rId64"/>
    <p:sldId id="333" r:id="rId65"/>
    <p:sldId id="334" r:id="rId66"/>
    <p:sldId id="362" r:id="rId67"/>
    <p:sldId id="357" r:id="rId68"/>
    <p:sldId id="358" r:id="rId69"/>
    <p:sldId id="335" r:id="rId70"/>
    <p:sldId id="361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57B68-DCC8-4B99-B058-004F772C859D}" type="doc">
      <dgm:prSet loTypeId="urn:microsoft.com/office/officeart/2005/8/layout/cycle2" loCatId="cycle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8F52F13A-25A2-4C3B-9697-5ACDA3DBEB19}">
      <dgm:prSet phldrT="[Text]"/>
      <dgm:spPr/>
      <dgm:t>
        <a:bodyPr/>
        <a:lstStyle/>
        <a:p>
          <a:r>
            <a:rPr lang="en-US" b="0" dirty="0" smtClean="0">
              <a:effectLst/>
            </a:rPr>
            <a:t>Meet Potential Recruit</a:t>
          </a:r>
          <a:endParaRPr lang="en-US" b="0" dirty="0">
            <a:effectLst/>
          </a:endParaRPr>
        </a:p>
      </dgm:t>
    </dgm:pt>
    <dgm:pt modelId="{D7E3AA47-97E8-4F71-A7E2-98419457514E}" type="parTrans" cxnId="{ED1C31D0-1016-4718-84FD-C28FBBCE2733}">
      <dgm:prSet/>
      <dgm:spPr/>
      <dgm:t>
        <a:bodyPr/>
        <a:lstStyle/>
        <a:p>
          <a:endParaRPr lang="en-US" b="0">
            <a:effectLst/>
          </a:endParaRPr>
        </a:p>
      </dgm:t>
    </dgm:pt>
    <dgm:pt modelId="{A9CC9979-3592-4639-9574-722CEAF8A0DF}" type="sibTrans" cxnId="{ED1C31D0-1016-4718-84FD-C28FBBCE2733}">
      <dgm:prSet/>
      <dgm:spPr/>
      <dgm:t>
        <a:bodyPr/>
        <a:lstStyle/>
        <a:p>
          <a:endParaRPr lang="en-US" b="0">
            <a:effectLst/>
          </a:endParaRPr>
        </a:p>
      </dgm:t>
    </dgm:pt>
    <dgm:pt modelId="{C9FFBC54-5DAF-4B6D-B6C4-DC4A61971305}">
      <dgm:prSet phldrT="[Text]"/>
      <dgm:spPr/>
      <dgm:t>
        <a:bodyPr/>
        <a:lstStyle/>
        <a:p>
          <a:r>
            <a:rPr lang="en-US" b="0" dirty="0" smtClean="0">
              <a:effectLst/>
            </a:rPr>
            <a:t>Sign Him Up/Swear Him In</a:t>
          </a:r>
          <a:endParaRPr lang="en-US" b="0" dirty="0">
            <a:effectLst/>
          </a:endParaRPr>
        </a:p>
      </dgm:t>
    </dgm:pt>
    <dgm:pt modelId="{560E0C24-6D4C-4E33-BB73-D9AED82DE992}" type="parTrans" cxnId="{10C3C6DA-9D30-4A93-9BE4-6B3706A93F8B}">
      <dgm:prSet/>
      <dgm:spPr/>
      <dgm:t>
        <a:bodyPr/>
        <a:lstStyle/>
        <a:p>
          <a:endParaRPr lang="en-US" b="0">
            <a:effectLst/>
          </a:endParaRPr>
        </a:p>
      </dgm:t>
    </dgm:pt>
    <dgm:pt modelId="{C202F98A-B08C-4BDF-902B-35602EEA5124}" type="sibTrans" cxnId="{10C3C6DA-9D30-4A93-9BE4-6B3706A93F8B}">
      <dgm:prSet/>
      <dgm:spPr/>
      <dgm:t>
        <a:bodyPr/>
        <a:lstStyle/>
        <a:p>
          <a:endParaRPr lang="en-US" b="0">
            <a:effectLst/>
          </a:endParaRPr>
        </a:p>
      </dgm:t>
    </dgm:pt>
    <dgm:pt modelId="{69EC60D9-0D4D-47D6-A7D5-46C2569A56BA}">
      <dgm:prSet phldrT="[Text]"/>
      <dgm:spPr/>
      <dgm:t>
        <a:bodyPr/>
        <a:lstStyle/>
        <a:p>
          <a:r>
            <a:rPr lang="en-US" b="0" dirty="0" smtClean="0">
              <a:effectLst/>
            </a:rPr>
            <a:t>Collect Dues/Send Meeting Notice</a:t>
          </a:r>
          <a:endParaRPr lang="en-US" b="0" dirty="0">
            <a:effectLst/>
          </a:endParaRPr>
        </a:p>
      </dgm:t>
    </dgm:pt>
    <dgm:pt modelId="{53AB6689-06F8-444B-93C4-DD83C86DA254}" type="parTrans" cxnId="{DA247907-4D74-4E20-B595-75804C16CBA7}">
      <dgm:prSet/>
      <dgm:spPr/>
      <dgm:t>
        <a:bodyPr/>
        <a:lstStyle/>
        <a:p>
          <a:endParaRPr lang="en-US" b="0">
            <a:effectLst/>
          </a:endParaRPr>
        </a:p>
      </dgm:t>
    </dgm:pt>
    <dgm:pt modelId="{C1B45AFB-EF41-4E95-9665-E2EC397C451D}" type="sibTrans" cxnId="{DA247907-4D74-4E20-B595-75804C16CBA7}">
      <dgm:prSet/>
      <dgm:spPr/>
      <dgm:t>
        <a:bodyPr/>
        <a:lstStyle/>
        <a:p>
          <a:endParaRPr lang="en-US" b="0">
            <a:effectLst/>
          </a:endParaRPr>
        </a:p>
      </dgm:t>
    </dgm:pt>
    <dgm:pt modelId="{2C61D2BC-31E3-484C-BE59-E102B44F0344}">
      <dgm:prSet phldrT="[Text]"/>
      <dgm:spPr/>
      <dgm:t>
        <a:bodyPr/>
        <a:lstStyle/>
        <a:p>
          <a:r>
            <a:rPr lang="en-US" b="0" dirty="0" smtClean="0">
              <a:effectLst/>
            </a:rPr>
            <a:t>Drop From Roster</a:t>
          </a:r>
          <a:endParaRPr lang="en-US" b="0" dirty="0">
            <a:effectLst/>
          </a:endParaRPr>
        </a:p>
      </dgm:t>
    </dgm:pt>
    <dgm:pt modelId="{29E62AE4-FE64-45A4-82DB-5D911B3E2592}" type="parTrans" cxnId="{BED06C35-068D-4FED-ABDC-274AE65DB7A5}">
      <dgm:prSet/>
      <dgm:spPr/>
      <dgm:t>
        <a:bodyPr/>
        <a:lstStyle/>
        <a:p>
          <a:endParaRPr lang="en-US" b="0">
            <a:effectLst/>
          </a:endParaRPr>
        </a:p>
      </dgm:t>
    </dgm:pt>
    <dgm:pt modelId="{1021330C-8751-445C-9F86-FDE815C0545D}" type="sibTrans" cxnId="{BED06C35-068D-4FED-ABDC-274AE65DB7A5}">
      <dgm:prSet/>
      <dgm:spPr/>
      <dgm:t>
        <a:bodyPr/>
        <a:lstStyle/>
        <a:p>
          <a:endParaRPr lang="en-US" b="0">
            <a:effectLst/>
          </a:endParaRPr>
        </a:p>
      </dgm:t>
    </dgm:pt>
    <dgm:pt modelId="{E40646D0-C7B2-4470-87C9-C21B6AD44628}">
      <dgm:prSet phldrT="[Text]"/>
      <dgm:spPr/>
      <dgm:t>
        <a:bodyPr/>
        <a:lstStyle/>
        <a:p>
          <a:r>
            <a:rPr lang="en-US" b="0" dirty="0" smtClean="0">
              <a:effectLst/>
            </a:rPr>
            <a:t>Radio Silence (1-2 years)</a:t>
          </a:r>
          <a:endParaRPr lang="en-US" b="0" dirty="0">
            <a:effectLst/>
          </a:endParaRPr>
        </a:p>
      </dgm:t>
    </dgm:pt>
    <dgm:pt modelId="{FD80EAE9-3224-4B20-B0B0-C8915D08A01D}" type="sibTrans" cxnId="{4A0010B0-2E93-429B-B27C-F42AF8A51098}">
      <dgm:prSet/>
      <dgm:spPr/>
      <dgm:t>
        <a:bodyPr/>
        <a:lstStyle/>
        <a:p>
          <a:endParaRPr lang="en-US" b="0">
            <a:effectLst/>
          </a:endParaRPr>
        </a:p>
      </dgm:t>
    </dgm:pt>
    <dgm:pt modelId="{F6365CFC-8296-46A6-9223-4E5C5589391A}" type="parTrans" cxnId="{4A0010B0-2E93-429B-B27C-F42AF8A51098}">
      <dgm:prSet/>
      <dgm:spPr/>
      <dgm:t>
        <a:bodyPr/>
        <a:lstStyle/>
        <a:p>
          <a:endParaRPr lang="en-US" b="0">
            <a:effectLst/>
          </a:endParaRPr>
        </a:p>
      </dgm:t>
    </dgm:pt>
    <dgm:pt modelId="{474B7DE1-3E7D-4051-AF19-E84F68D2AA61}" type="pres">
      <dgm:prSet presAssocID="{5FB57B68-DCC8-4B99-B058-004F772C85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C67275-1BB0-4C4F-9A7C-37E130359272}" type="pres">
      <dgm:prSet presAssocID="{8F52F13A-25A2-4C3B-9697-5ACDA3DBEB1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7587AD-C91A-4498-AC2D-642C85100DF0}" type="pres">
      <dgm:prSet presAssocID="{A9CC9979-3592-4639-9574-722CEAF8A0DF}" presName="sibTrans" presStyleLbl="sibTrans2D1" presStyleIdx="0" presStyleCnt="5"/>
      <dgm:spPr/>
      <dgm:t>
        <a:bodyPr/>
        <a:lstStyle/>
        <a:p>
          <a:endParaRPr lang="en-US"/>
        </a:p>
      </dgm:t>
    </dgm:pt>
    <dgm:pt modelId="{93698002-50B2-4F1D-9F62-136FA19DF215}" type="pres">
      <dgm:prSet presAssocID="{A9CC9979-3592-4639-9574-722CEAF8A0DF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DC29F51F-AA7A-458C-A7A4-0E710458F1CB}" type="pres">
      <dgm:prSet presAssocID="{C9FFBC54-5DAF-4B6D-B6C4-DC4A6197130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22F71-B29A-4CA0-8589-42EB48B698C1}" type="pres">
      <dgm:prSet presAssocID="{C202F98A-B08C-4BDF-902B-35602EEA512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C1511A42-C0C1-4115-BE26-4411EE21C8EB}" type="pres">
      <dgm:prSet presAssocID="{C202F98A-B08C-4BDF-902B-35602EEA512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57ED099E-6EC5-4113-A0AC-2A7B0A0C6969}" type="pres">
      <dgm:prSet presAssocID="{69EC60D9-0D4D-47D6-A7D5-46C2569A56B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893B81-01D2-4026-BFC7-7299A963BD1E}" type="pres">
      <dgm:prSet presAssocID="{C1B45AFB-EF41-4E95-9665-E2EC397C451D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79C190E-8B9C-4078-B4AC-C0D7F76DA5CF}" type="pres">
      <dgm:prSet presAssocID="{C1B45AFB-EF41-4E95-9665-E2EC397C451D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700290B6-28C3-418B-8591-7D36B7A891BF}" type="pres">
      <dgm:prSet presAssocID="{E40646D0-C7B2-4470-87C9-C21B6AD4462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96272-5CCC-4E3D-BBD3-9DE77C66F18F}" type="pres">
      <dgm:prSet presAssocID="{FD80EAE9-3224-4B20-B0B0-C8915D08A01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CD223A5-D261-4255-A203-33E96ACCE524}" type="pres">
      <dgm:prSet presAssocID="{FD80EAE9-3224-4B20-B0B0-C8915D08A01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CDFFA7BF-D247-4CEB-B8A4-DE0998F08AA9}" type="pres">
      <dgm:prSet presAssocID="{2C61D2BC-31E3-484C-BE59-E102B44F034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7A717-F053-4292-985B-014A50335011}" type="pres">
      <dgm:prSet presAssocID="{1021330C-8751-445C-9F86-FDE815C0545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A72F17C-12A3-4A53-90F8-304A503456D5}" type="pres">
      <dgm:prSet presAssocID="{1021330C-8751-445C-9F86-FDE815C0545D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635355FE-26B1-4743-950B-6D766E17025E}" type="presOf" srcId="{FD80EAE9-3224-4B20-B0B0-C8915D08A01D}" destId="{2CD223A5-D261-4255-A203-33E96ACCE524}" srcOrd="1" destOrd="0" presId="urn:microsoft.com/office/officeart/2005/8/layout/cycle2"/>
    <dgm:cxn modelId="{297E22E0-951C-45B2-BCFD-8A8211869B0A}" type="presOf" srcId="{1021330C-8751-445C-9F86-FDE815C0545D}" destId="{3A72F17C-12A3-4A53-90F8-304A503456D5}" srcOrd="1" destOrd="0" presId="urn:microsoft.com/office/officeart/2005/8/layout/cycle2"/>
    <dgm:cxn modelId="{4A0010B0-2E93-429B-B27C-F42AF8A51098}" srcId="{5FB57B68-DCC8-4B99-B058-004F772C859D}" destId="{E40646D0-C7B2-4470-87C9-C21B6AD44628}" srcOrd="3" destOrd="0" parTransId="{F6365CFC-8296-46A6-9223-4E5C5589391A}" sibTransId="{FD80EAE9-3224-4B20-B0B0-C8915D08A01D}"/>
    <dgm:cxn modelId="{F8DB4017-0D15-4B72-A37F-C5F68E13F149}" type="presOf" srcId="{8F52F13A-25A2-4C3B-9697-5ACDA3DBEB19}" destId="{6BC67275-1BB0-4C4F-9A7C-37E130359272}" srcOrd="0" destOrd="0" presId="urn:microsoft.com/office/officeart/2005/8/layout/cycle2"/>
    <dgm:cxn modelId="{BED06C35-068D-4FED-ABDC-274AE65DB7A5}" srcId="{5FB57B68-DCC8-4B99-B058-004F772C859D}" destId="{2C61D2BC-31E3-484C-BE59-E102B44F0344}" srcOrd="4" destOrd="0" parTransId="{29E62AE4-FE64-45A4-82DB-5D911B3E2592}" sibTransId="{1021330C-8751-445C-9F86-FDE815C0545D}"/>
    <dgm:cxn modelId="{CAD41060-33C4-4DD5-81DB-C69DAE75D2F1}" type="presOf" srcId="{C9FFBC54-5DAF-4B6D-B6C4-DC4A61971305}" destId="{DC29F51F-AA7A-458C-A7A4-0E710458F1CB}" srcOrd="0" destOrd="0" presId="urn:microsoft.com/office/officeart/2005/8/layout/cycle2"/>
    <dgm:cxn modelId="{0FACD8D2-1A36-4874-9905-F033D46BA844}" type="presOf" srcId="{FD80EAE9-3224-4B20-B0B0-C8915D08A01D}" destId="{6AF96272-5CCC-4E3D-BBD3-9DE77C66F18F}" srcOrd="0" destOrd="0" presId="urn:microsoft.com/office/officeart/2005/8/layout/cycle2"/>
    <dgm:cxn modelId="{0D38CE34-979E-4C73-AA08-8AAAEA3DB4B3}" type="presOf" srcId="{C202F98A-B08C-4BDF-902B-35602EEA5124}" destId="{C1511A42-C0C1-4115-BE26-4411EE21C8EB}" srcOrd="1" destOrd="0" presId="urn:microsoft.com/office/officeart/2005/8/layout/cycle2"/>
    <dgm:cxn modelId="{94AA13FE-8FBF-4283-A9A5-07FE056E11D5}" type="presOf" srcId="{2C61D2BC-31E3-484C-BE59-E102B44F0344}" destId="{CDFFA7BF-D247-4CEB-B8A4-DE0998F08AA9}" srcOrd="0" destOrd="0" presId="urn:microsoft.com/office/officeart/2005/8/layout/cycle2"/>
    <dgm:cxn modelId="{73D00FDC-6EF1-4602-8311-4CF97B69DF6C}" type="presOf" srcId="{C1B45AFB-EF41-4E95-9665-E2EC397C451D}" destId="{D79C190E-8B9C-4078-B4AC-C0D7F76DA5CF}" srcOrd="1" destOrd="0" presId="urn:microsoft.com/office/officeart/2005/8/layout/cycle2"/>
    <dgm:cxn modelId="{4B7CBB27-352D-49E1-AED4-A53537720FAE}" type="presOf" srcId="{69EC60D9-0D4D-47D6-A7D5-46C2569A56BA}" destId="{57ED099E-6EC5-4113-A0AC-2A7B0A0C6969}" srcOrd="0" destOrd="0" presId="urn:microsoft.com/office/officeart/2005/8/layout/cycle2"/>
    <dgm:cxn modelId="{A21783A5-C503-45EE-9B86-B8FC906B3F84}" type="presOf" srcId="{E40646D0-C7B2-4470-87C9-C21B6AD44628}" destId="{700290B6-28C3-418B-8591-7D36B7A891BF}" srcOrd="0" destOrd="0" presId="urn:microsoft.com/office/officeart/2005/8/layout/cycle2"/>
    <dgm:cxn modelId="{C8BCABCD-DAEF-4F50-98A1-42E76B6367A1}" type="presOf" srcId="{5FB57B68-DCC8-4B99-B058-004F772C859D}" destId="{474B7DE1-3E7D-4051-AF19-E84F68D2AA61}" srcOrd="0" destOrd="0" presId="urn:microsoft.com/office/officeart/2005/8/layout/cycle2"/>
    <dgm:cxn modelId="{56411BED-99A0-4B1A-9201-A994B3E4C025}" type="presOf" srcId="{C1B45AFB-EF41-4E95-9665-E2EC397C451D}" destId="{CB893B81-01D2-4026-BFC7-7299A963BD1E}" srcOrd="0" destOrd="0" presId="urn:microsoft.com/office/officeart/2005/8/layout/cycle2"/>
    <dgm:cxn modelId="{10C3C6DA-9D30-4A93-9BE4-6B3706A93F8B}" srcId="{5FB57B68-DCC8-4B99-B058-004F772C859D}" destId="{C9FFBC54-5DAF-4B6D-B6C4-DC4A61971305}" srcOrd="1" destOrd="0" parTransId="{560E0C24-6D4C-4E33-BB73-D9AED82DE992}" sibTransId="{C202F98A-B08C-4BDF-902B-35602EEA5124}"/>
    <dgm:cxn modelId="{DA247907-4D74-4E20-B595-75804C16CBA7}" srcId="{5FB57B68-DCC8-4B99-B058-004F772C859D}" destId="{69EC60D9-0D4D-47D6-A7D5-46C2569A56BA}" srcOrd="2" destOrd="0" parTransId="{53AB6689-06F8-444B-93C4-DD83C86DA254}" sibTransId="{C1B45AFB-EF41-4E95-9665-E2EC397C451D}"/>
    <dgm:cxn modelId="{AC890D58-793E-4D38-A4BA-3EFCE5AE12A5}" type="presOf" srcId="{C202F98A-B08C-4BDF-902B-35602EEA5124}" destId="{6AF22F71-B29A-4CA0-8589-42EB48B698C1}" srcOrd="0" destOrd="0" presId="urn:microsoft.com/office/officeart/2005/8/layout/cycle2"/>
    <dgm:cxn modelId="{2DF2AA0E-0F01-445B-96C5-04BBE9CC74E7}" type="presOf" srcId="{A9CC9979-3592-4639-9574-722CEAF8A0DF}" destId="{93698002-50B2-4F1D-9F62-136FA19DF215}" srcOrd="1" destOrd="0" presId="urn:microsoft.com/office/officeart/2005/8/layout/cycle2"/>
    <dgm:cxn modelId="{39B56FCA-40FA-4A0C-8725-C79C1FAC14E3}" type="presOf" srcId="{1021330C-8751-445C-9F86-FDE815C0545D}" destId="{BA77A717-F053-4292-985B-014A50335011}" srcOrd="0" destOrd="0" presId="urn:microsoft.com/office/officeart/2005/8/layout/cycle2"/>
    <dgm:cxn modelId="{ED1C31D0-1016-4718-84FD-C28FBBCE2733}" srcId="{5FB57B68-DCC8-4B99-B058-004F772C859D}" destId="{8F52F13A-25A2-4C3B-9697-5ACDA3DBEB19}" srcOrd="0" destOrd="0" parTransId="{D7E3AA47-97E8-4F71-A7E2-98419457514E}" sibTransId="{A9CC9979-3592-4639-9574-722CEAF8A0DF}"/>
    <dgm:cxn modelId="{DB86867A-AF3E-4402-8F0B-D2772C9E7F4C}" type="presOf" srcId="{A9CC9979-3592-4639-9574-722CEAF8A0DF}" destId="{A07587AD-C91A-4498-AC2D-642C85100DF0}" srcOrd="0" destOrd="0" presId="urn:microsoft.com/office/officeart/2005/8/layout/cycle2"/>
    <dgm:cxn modelId="{0F719260-3541-4BA5-A8E3-90ED5F266888}" type="presParOf" srcId="{474B7DE1-3E7D-4051-AF19-E84F68D2AA61}" destId="{6BC67275-1BB0-4C4F-9A7C-37E130359272}" srcOrd="0" destOrd="0" presId="urn:microsoft.com/office/officeart/2005/8/layout/cycle2"/>
    <dgm:cxn modelId="{C55DB1F2-096B-423F-AD67-A4046FD9443E}" type="presParOf" srcId="{474B7DE1-3E7D-4051-AF19-E84F68D2AA61}" destId="{A07587AD-C91A-4498-AC2D-642C85100DF0}" srcOrd="1" destOrd="0" presId="urn:microsoft.com/office/officeart/2005/8/layout/cycle2"/>
    <dgm:cxn modelId="{86B99D6C-356A-44F0-9B5A-2941CA94B8C4}" type="presParOf" srcId="{A07587AD-C91A-4498-AC2D-642C85100DF0}" destId="{93698002-50B2-4F1D-9F62-136FA19DF215}" srcOrd="0" destOrd="0" presId="urn:microsoft.com/office/officeart/2005/8/layout/cycle2"/>
    <dgm:cxn modelId="{E59E78C7-725F-4B98-A992-DA61B40FDA68}" type="presParOf" srcId="{474B7DE1-3E7D-4051-AF19-E84F68D2AA61}" destId="{DC29F51F-AA7A-458C-A7A4-0E710458F1CB}" srcOrd="2" destOrd="0" presId="urn:microsoft.com/office/officeart/2005/8/layout/cycle2"/>
    <dgm:cxn modelId="{37E4AFE4-6584-4FEC-AEDD-3E0723D642DC}" type="presParOf" srcId="{474B7DE1-3E7D-4051-AF19-E84F68D2AA61}" destId="{6AF22F71-B29A-4CA0-8589-42EB48B698C1}" srcOrd="3" destOrd="0" presId="urn:microsoft.com/office/officeart/2005/8/layout/cycle2"/>
    <dgm:cxn modelId="{E7ACF9F2-2128-472F-81F1-685EC6960F6C}" type="presParOf" srcId="{6AF22F71-B29A-4CA0-8589-42EB48B698C1}" destId="{C1511A42-C0C1-4115-BE26-4411EE21C8EB}" srcOrd="0" destOrd="0" presId="urn:microsoft.com/office/officeart/2005/8/layout/cycle2"/>
    <dgm:cxn modelId="{E07D4FE9-1462-441C-AE98-1BD7DAC07EAE}" type="presParOf" srcId="{474B7DE1-3E7D-4051-AF19-E84F68D2AA61}" destId="{57ED099E-6EC5-4113-A0AC-2A7B0A0C6969}" srcOrd="4" destOrd="0" presId="urn:microsoft.com/office/officeart/2005/8/layout/cycle2"/>
    <dgm:cxn modelId="{3385BEEA-677C-4E0F-9755-29A7B120753A}" type="presParOf" srcId="{474B7DE1-3E7D-4051-AF19-E84F68D2AA61}" destId="{CB893B81-01D2-4026-BFC7-7299A963BD1E}" srcOrd="5" destOrd="0" presId="urn:microsoft.com/office/officeart/2005/8/layout/cycle2"/>
    <dgm:cxn modelId="{05E40D54-53FB-4DF6-82D0-BF19D610CE0D}" type="presParOf" srcId="{CB893B81-01D2-4026-BFC7-7299A963BD1E}" destId="{D79C190E-8B9C-4078-B4AC-C0D7F76DA5CF}" srcOrd="0" destOrd="0" presId="urn:microsoft.com/office/officeart/2005/8/layout/cycle2"/>
    <dgm:cxn modelId="{667BF9E8-6DF6-46F9-B08F-B94902CCA7A5}" type="presParOf" srcId="{474B7DE1-3E7D-4051-AF19-E84F68D2AA61}" destId="{700290B6-28C3-418B-8591-7D36B7A891BF}" srcOrd="6" destOrd="0" presId="urn:microsoft.com/office/officeart/2005/8/layout/cycle2"/>
    <dgm:cxn modelId="{F8441FB3-DAAE-492B-9988-B0FB90BF726D}" type="presParOf" srcId="{474B7DE1-3E7D-4051-AF19-E84F68D2AA61}" destId="{6AF96272-5CCC-4E3D-BBD3-9DE77C66F18F}" srcOrd="7" destOrd="0" presId="urn:microsoft.com/office/officeart/2005/8/layout/cycle2"/>
    <dgm:cxn modelId="{CEB782EC-04A6-4046-82F0-0956CC496EEE}" type="presParOf" srcId="{6AF96272-5CCC-4E3D-BBD3-9DE77C66F18F}" destId="{2CD223A5-D261-4255-A203-33E96ACCE524}" srcOrd="0" destOrd="0" presId="urn:microsoft.com/office/officeart/2005/8/layout/cycle2"/>
    <dgm:cxn modelId="{D361DC08-9FE1-4344-9289-BCA48E0C3206}" type="presParOf" srcId="{474B7DE1-3E7D-4051-AF19-E84F68D2AA61}" destId="{CDFFA7BF-D247-4CEB-B8A4-DE0998F08AA9}" srcOrd="8" destOrd="0" presId="urn:microsoft.com/office/officeart/2005/8/layout/cycle2"/>
    <dgm:cxn modelId="{6B2C592F-7C67-476F-B046-0AAF602BBBC3}" type="presParOf" srcId="{474B7DE1-3E7D-4051-AF19-E84F68D2AA61}" destId="{BA77A717-F053-4292-985B-014A50335011}" srcOrd="9" destOrd="0" presId="urn:microsoft.com/office/officeart/2005/8/layout/cycle2"/>
    <dgm:cxn modelId="{49D3696D-7555-4564-BC17-763E4E91DB90}" type="presParOf" srcId="{BA77A717-F053-4292-985B-014A50335011}" destId="{3A72F17C-12A3-4A53-90F8-304A503456D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C67275-1BB0-4C4F-9A7C-37E130359272}">
      <dsp:nvSpPr>
        <dsp:cNvPr id="0" name=""/>
        <dsp:cNvSpPr/>
      </dsp:nvSpPr>
      <dsp:spPr>
        <a:xfrm>
          <a:off x="1430666" y="314180"/>
          <a:ext cx="1177267" cy="11772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effectLst/>
            </a:rPr>
            <a:t>Meet Potential Recruit</a:t>
          </a:r>
          <a:endParaRPr lang="en-US" sz="1400" b="0" kern="1200" dirty="0">
            <a:effectLst/>
          </a:endParaRPr>
        </a:p>
      </dsp:txBody>
      <dsp:txXfrm>
        <a:off x="1430666" y="314180"/>
        <a:ext cx="1177267" cy="1177267"/>
      </dsp:txXfrm>
    </dsp:sp>
    <dsp:sp modelId="{A07587AD-C91A-4498-AC2D-642C85100DF0}">
      <dsp:nvSpPr>
        <dsp:cNvPr id="0" name=""/>
        <dsp:cNvSpPr/>
      </dsp:nvSpPr>
      <dsp:spPr>
        <a:xfrm rot="2160000">
          <a:off x="2570730" y="1218481"/>
          <a:ext cx="312971" cy="397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0" kern="1200">
            <a:effectLst/>
          </a:endParaRPr>
        </a:p>
      </dsp:txBody>
      <dsp:txXfrm rot="2160000">
        <a:off x="2570730" y="1218481"/>
        <a:ext cx="312971" cy="397327"/>
      </dsp:txXfrm>
    </dsp:sp>
    <dsp:sp modelId="{DC29F51F-AA7A-458C-A7A4-0E710458F1CB}">
      <dsp:nvSpPr>
        <dsp:cNvPr id="0" name=""/>
        <dsp:cNvSpPr/>
      </dsp:nvSpPr>
      <dsp:spPr>
        <a:xfrm>
          <a:off x="2860830" y="1353255"/>
          <a:ext cx="1177267" cy="117726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effectLst/>
            </a:rPr>
            <a:t>Sign Him Up/Swear Him In</a:t>
          </a:r>
          <a:endParaRPr lang="en-US" sz="1400" b="0" kern="1200" dirty="0">
            <a:effectLst/>
          </a:endParaRPr>
        </a:p>
      </dsp:txBody>
      <dsp:txXfrm>
        <a:off x="2860830" y="1353255"/>
        <a:ext cx="1177267" cy="1177267"/>
      </dsp:txXfrm>
    </dsp:sp>
    <dsp:sp modelId="{6AF22F71-B29A-4CA0-8589-42EB48B698C1}">
      <dsp:nvSpPr>
        <dsp:cNvPr id="0" name=""/>
        <dsp:cNvSpPr/>
      </dsp:nvSpPr>
      <dsp:spPr>
        <a:xfrm rot="6480000">
          <a:off x="3022578" y="2575430"/>
          <a:ext cx="312971" cy="397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0" kern="1200">
            <a:effectLst/>
          </a:endParaRPr>
        </a:p>
      </dsp:txBody>
      <dsp:txXfrm rot="6480000">
        <a:off x="3022578" y="2575430"/>
        <a:ext cx="312971" cy="397327"/>
      </dsp:txXfrm>
    </dsp:sp>
    <dsp:sp modelId="{57ED099E-6EC5-4113-A0AC-2A7B0A0C6969}">
      <dsp:nvSpPr>
        <dsp:cNvPr id="0" name=""/>
        <dsp:cNvSpPr/>
      </dsp:nvSpPr>
      <dsp:spPr>
        <a:xfrm>
          <a:off x="2314556" y="3034514"/>
          <a:ext cx="1177267" cy="117726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effectLst/>
            </a:rPr>
            <a:t>Collect Dues/Send Meeting Notice</a:t>
          </a:r>
          <a:endParaRPr lang="en-US" sz="1400" b="0" kern="1200" dirty="0">
            <a:effectLst/>
          </a:endParaRPr>
        </a:p>
      </dsp:txBody>
      <dsp:txXfrm>
        <a:off x="2314556" y="3034514"/>
        <a:ext cx="1177267" cy="1177267"/>
      </dsp:txXfrm>
    </dsp:sp>
    <dsp:sp modelId="{CB893B81-01D2-4026-BFC7-7299A963BD1E}">
      <dsp:nvSpPr>
        <dsp:cNvPr id="0" name=""/>
        <dsp:cNvSpPr/>
      </dsp:nvSpPr>
      <dsp:spPr>
        <a:xfrm rot="10800000">
          <a:off x="1871671" y="3424484"/>
          <a:ext cx="312971" cy="397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0" kern="1200">
            <a:effectLst/>
          </a:endParaRPr>
        </a:p>
      </dsp:txBody>
      <dsp:txXfrm rot="10800000">
        <a:off x="1871671" y="3424484"/>
        <a:ext cx="312971" cy="397327"/>
      </dsp:txXfrm>
    </dsp:sp>
    <dsp:sp modelId="{700290B6-28C3-418B-8591-7D36B7A891BF}">
      <dsp:nvSpPr>
        <dsp:cNvPr id="0" name=""/>
        <dsp:cNvSpPr/>
      </dsp:nvSpPr>
      <dsp:spPr>
        <a:xfrm>
          <a:off x="546776" y="3034514"/>
          <a:ext cx="1177267" cy="11772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effectLst/>
            </a:rPr>
            <a:t>Radio Silence (1-2 years)</a:t>
          </a:r>
          <a:endParaRPr lang="en-US" sz="1400" b="0" kern="1200" dirty="0">
            <a:effectLst/>
          </a:endParaRPr>
        </a:p>
      </dsp:txBody>
      <dsp:txXfrm>
        <a:off x="546776" y="3034514"/>
        <a:ext cx="1177267" cy="1177267"/>
      </dsp:txXfrm>
    </dsp:sp>
    <dsp:sp modelId="{6AF96272-5CCC-4E3D-BBD3-9DE77C66F18F}">
      <dsp:nvSpPr>
        <dsp:cNvPr id="0" name=""/>
        <dsp:cNvSpPr/>
      </dsp:nvSpPr>
      <dsp:spPr>
        <a:xfrm rot="15120000">
          <a:off x="708524" y="2592279"/>
          <a:ext cx="312971" cy="397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0" kern="1200">
            <a:effectLst/>
          </a:endParaRPr>
        </a:p>
      </dsp:txBody>
      <dsp:txXfrm rot="15120000">
        <a:off x="708524" y="2592279"/>
        <a:ext cx="312971" cy="397327"/>
      </dsp:txXfrm>
    </dsp:sp>
    <dsp:sp modelId="{CDFFA7BF-D247-4CEB-B8A4-DE0998F08AA9}">
      <dsp:nvSpPr>
        <dsp:cNvPr id="0" name=""/>
        <dsp:cNvSpPr/>
      </dsp:nvSpPr>
      <dsp:spPr>
        <a:xfrm>
          <a:off x="501" y="1353255"/>
          <a:ext cx="1177267" cy="117726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effectLst/>
            </a:rPr>
            <a:t>Drop From Roster</a:t>
          </a:r>
          <a:endParaRPr lang="en-US" sz="1400" b="0" kern="1200" dirty="0">
            <a:effectLst/>
          </a:endParaRPr>
        </a:p>
      </dsp:txBody>
      <dsp:txXfrm>
        <a:off x="501" y="1353255"/>
        <a:ext cx="1177267" cy="1177267"/>
      </dsp:txXfrm>
    </dsp:sp>
    <dsp:sp modelId="{BA77A717-F053-4292-985B-014A50335011}">
      <dsp:nvSpPr>
        <dsp:cNvPr id="0" name=""/>
        <dsp:cNvSpPr/>
      </dsp:nvSpPr>
      <dsp:spPr>
        <a:xfrm rot="19440000">
          <a:off x="1140566" y="1228894"/>
          <a:ext cx="312971" cy="397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0" kern="1200">
            <a:effectLst/>
          </a:endParaRPr>
        </a:p>
      </dsp:txBody>
      <dsp:txXfrm rot="19440000">
        <a:off x="1140566" y="1228894"/>
        <a:ext cx="312971" cy="397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99AA7-C866-4A02-BC00-E7AC399DD85C}" type="datetimeFigureOut">
              <a:rPr lang="en-US" smtClean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45F4-93D7-473D-A5CE-71FFEEA2D5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isticalatlas.com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mailto:newjack12007@yahoo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AOH ORGANIZER SEMINAR</a:t>
            </a:r>
            <a:br>
              <a:rPr lang="en-US" dirty="0" smtClean="0"/>
            </a:br>
            <a:r>
              <a:rPr lang="en-US" dirty="0" smtClean="0"/>
              <a:t>“The Future is NOW”</a:t>
            </a:r>
            <a:endParaRPr lang="en-US" dirty="0"/>
          </a:p>
        </p:txBody>
      </p:sp>
      <p:pic>
        <p:nvPicPr>
          <p:cNvPr id="7" name="Content Placeholder 6" descr="AOH%20Logo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2400141"/>
            <a:ext cx="2743200" cy="292608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7200" dirty="0" smtClean="0"/>
              <a:t>ONE</a:t>
            </a:r>
            <a:endParaRPr lang="en-US" sz="7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AOH MEMBERSHIP DECLINE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REASONS</a:t>
            </a:r>
            <a:endParaRPr lang="en-US" dirty="0" smtClean="0"/>
          </a:p>
          <a:p>
            <a:pPr lvl="1"/>
            <a:r>
              <a:rPr lang="en-US" dirty="0" smtClean="0"/>
              <a:t>Aging Demographics</a:t>
            </a:r>
          </a:p>
          <a:p>
            <a:pPr lvl="1"/>
            <a:r>
              <a:rPr lang="en-US" dirty="0" smtClean="0"/>
              <a:t>Society Changes</a:t>
            </a:r>
          </a:p>
          <a:p>
            <a:pPr lvl="1"/>
            <a:r>
              <a:rPr lang="en-US" dirty="0" smtClean="0"/>
              <a:t>Family Commitments</a:t>
            </a:r>
          </a:p>
          <a:p>
            <a:pPr lvl="1"/>
            <a:r>
              <a:rPr lang="en-US" dirty="0" smtClean="0"/>
              <a:t>Generational Changes</a:t>
            </a:r>
          </a:p>
          <a:p>
            <a:pPr lvl="1"/>
            <a:r>
              <a:rPr lang="en-US" dirty="0" smtClean="0"/>
              <a:t>POOR RETENTION</a:t>
            </a:r>
          </a:p>
          <a:p>
            <a:pPr lvl="1"/>
            <a:r>
              <a:rPr lang="en-US" dirty="0" smtClean="0"/>
              <a:t>POOR RECRUITMENT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AOH Membership Nationwide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2852737" y="2829719"/>
          <a:ext cx="3438525" cy="2066925"/>
        </p:xfrm>
        <a:graphic>
          <a:graphicData uri="http://schemas.openxmlformats.org/presentationml/2006/ole">
            <p:oleObj spid="_x0000_s1026" name="Acrobat Document" r:id="rId3" imgW="3438095" imgH="2066667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OVERCOMING</a:t>
            </a:r>
            <a:br>
              <a:rPr lang="en-US" dirty="0" smtClean="0"/>
            </a:br>
            <a:r>
              <a:rPr lang="en-US" dirty="0" smtClean="0"/>
              <a:t>AGING DEMOGRAGHICS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-Recruitment Younger</a:t>
            </a:r>
          </a:p>
          <a:p>
            <a:r>
              <a:rPr lang="en-US" dirty="0" smtClean="0"/>
              <a:t>-Targeting Recruitment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Overcoming</a:t>
            </a:r>
            <a:br>
              <a:rPr lang="en-US" dirty="0" smtClean="0"/>
            </a:br>
            <a:r>
              <a:rPr lang="en-US" dirty="0" smtClean="0"/>
              <a:t>Society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-Find Like Minded People (Churches)</a:t>
            </a:r>
          </a:p>
          <a:p>
            <a:r>
              <a:rPr lang="en-US" dirty="0" smtClean="0"/>
              <a:t>-Get out into the Public</a:t>
            </a:r>
          </a:p>
          <a:p>
            <a:pPr lvl="2"/>
            <a:r>
              <a:rPr lang="en-US" dirty="0" smtClean="0"/>
              <a:t>-Fairs, Festivals</a:t>
            </a:r>
          </a:p>
          <a:p>
            <a:pPr lvl="2"/>
            <a:r>
              <a:rPr lang="en-US" dirty="0" smtClean="0"/>
              <a:t>-Community Service Project</a:t>
            </a:r>
          </a:p>
          <a:p>
            <a:pPr lvl="2"/>
            <a:r>
              <a:rPr lang="en-US" dirty="0" smtClean="0"/>
              <a:t>-Positive Media</a:t>
            </a:r>
          </a:p>
          <a:p>
            <a:pPr lvl="2"/>
            <a:r>
              <a:rPr lang="en-US" dirty="0" smtClean="0"/>
              <a:t>-Use the Web</a:t>
            </a:r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COMMITMENTS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-Movie Nights</a:t>
            </a:r>
          </a:p>
          <a:p>
            <a:r>
              <a:rPr lang="en-US" dirty="0" smtClean="0"/>
              <a:t>-Potluck Dinners</a:t>
            </a:r>
          </a:p>
          <a:p>
            <a:r>
              <a:rPr lang="en-US" dirty="0" smtClean="0"/>
              <a:t>-Daytrips</a:t>
            </a:r>
          </a:p>
          <a:p>
            <a:r>
              <a:rPr lang="en-US" dirty="0" smtClean="0"/>
              <a:t>-Educational Series</a:t>
            </a:r>
          </a:p>
          <a:p>
            <a:r>
              <a:rPr lang="en-US" dirty="0" smtClean="0"/>
              <a:t>-Cultural Events (ceili, set dance lessons)</a:t>
            </a:r>
          </a:p>
          <a:p>
            <a:r>
              <a:rPr lang="en-US" dirty="0" smtClean="0"/>
              <a:t>-Junior Divisions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Overcoming</a:t>
            </a:r>
            <a:br>
              <a:rPr lang="en-US" dirty="0" smtClean="0"/>
            </a:br>
            <a:r>
              <a:rPr lang="en-US" dirty="0" smtClean="0"/>
              <a:t>Generational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-Understand the Millennial</a:t>
            </a:r>
          </a:p>
          <a:p>
            <a:r>
              <a:rPr lang="en-US" dirty="0" smtClean="0"/>
              <a:t> (Different view of Church) </a:t>
            </a:r>
          </a:p>
          <a:p>
            <a:r>
              <a:rPr lang="en-US" dirty="0" smtClean="0"/>
              <a:t>(Community Breakdown)</a:t>
            </a:r>
          </a:p>
          <a:p>
            <a:r>
              <a:rPr lang="en-US" dirty="0" smtClean="0"/>
              <a:t>-Don’t be “That Old Guy”</a:t>
            </a:r>
          </a:p>
          <a:p>
            <a:r>
              <a:rPr lang="en-US" dirty="0" smtClean="0"/>
              <a:t>-Mentor</a:t>
            </a:r>
          </a:p>
          <a:p>
            <a:r>
              <a:rPr lang="en-US" dirty="0" smtClean="0"/>
              <a:t>-Involve Younger Members</a:t>
            </a:r>
          </a:p>
          <a:p>
            <a:endParaRPr lang="en-US" dirty="0" smtClean="0"/>
          </a:p>
          <a:p>
            <a:r>
              <a:rPr lang="en-US" dirty="0" smtClean="0"/>
              <a:t>THE FUTURE OF OUR ORDER DEPENDS ON THIS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OVRCOMING</a:t>
            </a:r>
            <a:br>
              <a:rPr lang="en-US" dirty="0" smtClean="0"/>
            </a:br>
            <a:r>
              <a:rPr lang="en-US" dirty="0" smtClean="0"/>
              <a:t>POOR RETENTION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-Develop a Mentor Plan (Sponsor)</a:t>
            </a:r>
          </a:p>
          <a:p>
            <a:r>
              <a:rPr lang="en-US" dirty="0" smtClean="0"/>
              <a:t>-Have an Orientation for New Members</a:t>
            </a:r>
          </a:p>
          <a:p>
            <a:r>
              <a:rPr lang="en-US" dirty="0" smtClean="0"/>
              <a:t>-Learn Names (Name tags)</a:t>
            </a:r>
          </a:p>
          <a:p>
            <a:r>
              <a:rPr lang="en-US" dirty="0" smtClean="0"/>
              <a:t>-Learn Their Interests</a:t>
            </a:r>
          </a:p>
          <a:p>
            <a:endParaRPr lang="en-US" dirty="0" smtClean="0"/>
          </a:p>
          <a:p>
            <a:r>
              <a:rPr lang="en-US" dirty="0" smtClean="0"/>
              <a:t>PROVIDE A REASON TO STAY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OVERCOMING</a:t>
            </a:r>
            <a:br>
              <a:rPr lang="en-US" dirty="0" smtClean="0"/>
            </a:br>
            <a:r>
              <a:rPr lang="en-US" dirty="0" smtClean="0"/>
              <a:t>Poor Recruiting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-Develop a Plan</a:t>
            </a:r>
          </a:p>
          <a:p>
            <a:r>
              <a:rPr lang="en-US" dirty="0" smtClean="0"/>
              <a:t>-Plan 3 Events</a:t>
            </a:r>
          </a:p>
          <a:p>
            <a:r>
              <a:rPr lang="en-US" dirty="0" smtClean="0"/>
              <a:t>-Make it Appealing to the Eye</a:t>
            </a:r>
          </a:p>
          <a:p>
            <a:r>
              <a:rPr lang="en-US" dirty="0" smtClean="0"/>
              <a:t>-Use Materials</a:t>
            </a:r>
          </a:p>
          <a:p>
            <a:r>
              <a:rPr lang="en-US" dirty="0" smtClean="0"/>
              <a:t>Learn from Others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on One Recruiting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-Personalize it</a:t>
            </a:r>
          </a:p>
          <a:p>
            <a:r>
              <a:rPr lang="en-US" dirty="0" smtClean="0"/>
              <a:t>-Speak to their interests</a:t>
            </a:r>
          </a:p>
          <a:p>
            <a:r>
              <a:rPr lang="en-US" dirty="0" smtClean="0"/>
              <a:t>-Find a common Ground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1026" name="Picture 2" descr="C:\Users\TimKala\AppData\Local\Microsoft\Windows\INetCache\IE\JFMSARPI\CLIPART_OF_31974_SMJPG_2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Nashville Success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1644849" y="1600200"/>
          <a:ext cx="5854302" cy="4525963"/>
        </p:xfrm>
        <a:graphic>
          <a:graphicData uri="http://schemas.openxmlformats.org/presentationml/2006/ole">
            <p:oleObj spid="_x0000_s2050" name="Acrobat Document" r:id="rId3" imgW="7542857" imgH="5830114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7200" dirty="0" smtClean="0"/>
              <a:t>Two</a:t>
            </a:r>
          </a:p>
          <a:p>
            <a:pPr algn="ctr"/>
            <a:r>
              <a:rPr lang="en-US" sz="3600" dirty="0" err="1" smtClean="0"/>
              <a:t>Grassroot</a:t>
            </a:r>
            <a:r>
              <a:rPr lang="en-US" sz="3600" dirty="0" smtClean="0"/>
              <a:t> </a:t>
            </a:r>
            <a:r>
              <a:rPr lang="en-US" sz="3600" dirty="0" err="1" smtClean="0"/>
              <a:t>Recriuting</a:t>
            </a:r>
            <a:endParaRPr lang="en-US" sz="3600" dirty="0" smtClean="0"/>
          </a:p>
          <a:p>
            <a:pPr algn="ctr"/>
            <a:r>
              <a:rPr lang="en-US" sz="3600" dirty="0" smtClean="0"/>
              <a:t>Credit Don Connelly DC Organizer</a:t>
            </a:r>
            <a:endParaRPr lang="en-US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8322" y="105833"/>
            <a:ext cx="2020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u="sng" dirty="0">
                <a:latin typeface="AR BLANCA" panose="02000000000000000000" pitchFamily="2" charset="0"/>
              </a:rPr>
              <a:t>Displays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316" y="875274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R BLANCA" panose="02000000000000000000" pitchFamily="2" charset="0"/>
              </a:rPr>
              <a:t>Heritage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8727" y="860887"/>
            <a:ext cx="1159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 BLANCA" panose="02000000000000000000" pitchFamily="2" charset="0"/>
              </a:rPr>
              <a:t>Faith</a:t>
            </a:r>
          </a:p>
        </p:txBody>
      </p:sp>
      <p:sp>
        <p:nvSpPr>
          <p:cNvPr id="8" name="Rectangle 7"/>
          <p:cNvSpPr/>
          <p:nvPr/>
        </p:nvSpPr>
        <p:spPr>
          <a:xfrm>
            <a:off x="7167433" y="875274"/>
            <a:ext cx="1409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 BLANCA" panose="02000000000000000000" pitchFamily="2" charset="0"/>
              </a:rPr>
              <a:t>Service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3225706"/>
            <a:ext cx="2346504" cy="1769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6" y="1465828"/>
            <a:ext cx="2346504" cy="1759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1" y="5005161"/>
            <a:ext cx="2264173" cy="1749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80" y="3831845"/>
            <a:ext cx="1564051" cy="2627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37" y="1465827"/>
            <a:ext cx="1575174" cy="19637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06" y="1465828"/>
            <a:ext cx="1504805" cy="19637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27" y="3831845"/>
            <a:ext cx="3304931" cy="25538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06" y="1450242"/>
            <a:ext cx="3184088" cy="17910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5537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362"/>
            <a:ext cx="9144000" cy="51530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68888"/>
            <a:ext cx="9144000" cy="6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 BLANCA" panose="02000000000000000000" pitchFamily="2" charset="0"/>
              </a:rPr>
              <a:t>Starting the Conversations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7920" y="6022128"/>
            <a:ext cx="7886700" cy="6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 BLANCA" panose="02000000000000000000" pitchFamily="2" charset="0"/>
              </a:rPr>
              <a:t>The Map Board </a:t>
            </a:r>
          </a:p>
        </p:txBody>
      </p:sp>
    </p:spTree>
    <p:extLst>
      <p:ext uri="{BB962C8B-B14F-4D97-AF65-F5344CB8AC3E}">
        <p14:creationId xmlns="" xmlns:p14="http://schemas.microsoft.com/office/powerpoint/2010/main" val="722378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68888"/>
            <a:ext cx="9144000" cy="6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 BLANCA" panose="02000000000000000000" pitchFamily="2" charset="0"/>
              </a:rPr>
              <a:t>Starting the Conversations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1172" y="6221896"/>
            <a:ext cx="7886700" cy="6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 BLANCA" panose="02000000000000000000" pitchFamily="2" charset="0"/>
              </a:rPr>
              <a:t>The Turf Display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27" y="702751"/>
            <a:ext cx="5204695" cy="55191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6931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68888"/>
            <a:ext cx="9144000" cy="6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 BLANCA" panose="02000000000000000000" pitchFamily="2" charset="0"/>
              </a:rPr>
              <a:t>Starting the Conversations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1172" y="6221896"/>
            <a:ext cx="7886700" cy="6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 BLANCA" panose="02000000000000000000" pitchFamily="2" charset="0"/>
              </a:rPr>
              <a:t>Family Heritage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67" y="733801"/>
            <a:ext cx="4169465" cy="55592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3961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92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St Bernadette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Fall Festival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4" y="1381888"/>
            <a:ext cx="9152934" cy="5158060"/>
          </a:xfrm>
        </p:spPr>
      </p:pic>
    </p:spTree>
    <p:extLst>
      <p:ext uri="{BB962C8B-B14F-4D97-AF65-F5344CB8AC3E}">
        <p14:creationId xmlns="" xmlns:p14="http://schemas.microsoft.com/office/powerpoint/2010/main" val="843807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95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St John the Baptist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Community Sunday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1" y="1537253"/>
            <a:ext cx="9455113" cy="5320748"/>
          </a:xfrm>
        </p:spPr>
      </p:pic>
    </p:spTree>
    <p:extLst>
      <p:ext uri="{BB962C8B-B14F-4D97-AF65-F5344CB8AC3E}">
        <p14:creationId xmlns="" xmlns:p14="http://schemas.microsoft.com/office/powerpoint/2010/main" val="4163254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St Jerome’s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Irish Festival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36"/>
            <a:ext cx="9144000" cy="5145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462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1" y="0"/>
            <a:ext cx="43409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St Jerome’s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Irish Festival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971"/>
            <a:ext cx="5896660" cy="331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99" y="3737113"/>
            <a:ext cx="5545901" cy="312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20" y="-238539"/>
            <a:ext cx="3300620" cy="44008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97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Acknowledge Decline in Membership</a:t>
            </a:r>
          </a:p>
          <a:p>
            <a:r>
              <a:rPr lang="en-US" dirty="0" smtClean="0"/>
              <a:t>Define Reasons for Decline</a:t>
            </a:r>
          </a:p>
          <a:p>
            <a:r>
              <a:rPr lang="en-US" dirty="0" smtClean="0"/>
              <a:t>Obtain Effective Recruiting Techniques</a:t>
            </a:r>
          </a:p>
          <a:p>
            <a:r>
              <a:rPr lang="en-US" dirty="0" smtClean="0"/>
              <a:t>Obtain Effective Retention Techniques</a:t>
            </a:r>
          </a:p>
          <a:p>
            <a:r>
              <a:rPr lang="en-US" dirty="0" smtClean="0"/>
              <a:t>Gain R/R Tactics for Targeted Groups</a:t>
            </a:r>
          </a:p>
          <a:p>
            <a:r>
              <a:rPr lang="en-US" dirty="0" smtClean="0"/>
              <a:t>Learn Emerging Tech. Tools</a:t>
            </a:r>
          </a:p>
          <a:p>
            <a:r>
              <a:rPr lang="en-US" u="sng" dirty="0" smtClean="0"/>
              <a:t>BE PART OF THE SOLUTION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Rosensteel Knights of Columbus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Knights/Hibernians St Patrick’s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150"/>
            <a:ext cx="9144000" cy="5145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3648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58450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457"/>
            <a:ext cx="9144000" cy="514567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Rosensteel Knights of Columbus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Knights/Hibernians St Patrick’s Day</a:t>
            </a:r>
          </a:p>
        </p:txBody>
      </p:sp>
    </p:spTree>
    <p:extLst>
      <p:ext uri="{BB962C8B-B14F-4D97-AF65-F5344CB8AC3E}">
        <p14:creationId xmlns="" xmlns:p14="http://schemas.microsoft.com/office/powerpoint/2010/main" val="1838625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St Mary of the Mills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Community Ministry Sunday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" y="1325562"/>
            <a:ext cx="9011744" cy="5366785"/>
          </a:xfrm>
        </p:spPr>
      </p:pic>
    </p:spTree>
    <p:extLst>
      <p:ext uri="{BB962C8B-B14F-4D97-AF65-F5344CB8AC3E}">
        <p14:creationId xmlns="" xmlns:p14="http://schemas.microsoft.com/office/powerpoint/2010/main" val="293032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530"/>
            <a:ext cx="9144000" cy="677977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Culkin Feis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November 5, 2016</a:t>
            </a:r>
          </a:p>
        </p:txBody>
      </p:sp>
    </p:spTree>
    <p:extLst>
      <p:ext uri="{BB962C8B-B14F-4D97-AF65-F5344CB8AC3E}">
        <p14:creationId xmlns="" xmlns:p14="http://schemas.microsoft.com/office/powerpoint/2010/main" val="3025937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 BLANCA" panose="02000000000000000000" pitchFamily="2" charset="0"/>
              </a:rPr>
              <a:t>Culkin Feis</a:t>
            </a:r>
            <a:br>
              <a:rPr lang="en-US" dirty="0">
                <a:latin typeface="AR BLANCA" panose="02000000000000000000" pitchFamily="2" charset="0"/>
              </a:rPr>
            </a:br>
            <a:r>
              <a:rPr lang="en-US" dirty="0">
                <a:latin typeface="AR BLANCA" panose="02000000000000000000" pitchFamily="2" charset="0"/>
              </a:rPr>
              <a:t>November 5, 2016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240808"/>
            <a:ext cx="8519886" cy="6184754"/>
          </a:xfrm>
        </p:spPr>
      </p:pic>
    </p:spTree>
    <p:extLst>
      <p:ext uri="{BB962C8B-B14F-4D97-AF65-F5344CB8AC3E}">
        <p14:creationId xmlns="" xmlns:p14="http://schemas.microsoft.com/office/powerpoint/2010/main" val="2905798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NYS Recruiting Tent</a:t>
            </a:r>
            <a:endParaRPr lang="en-US" dirty="0"/>
          </a:p>
        </p:txBody>
      </p:sp>
      <p:pic>
        <p:nvPicPr>
          <p:cNvPr id="5" name="Content Placeholder 4" descr="2567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Banners</a:t>
            </a:r>
            <a:endParaRPr lang="en-US" dirty="0"/>
          </a:p>
        </p:txBody>
      </p:sp>
      <p:pic>
        <p:nvPicPr>
          <p:cNvPr id="4" name="Content Placeholder 3" descr="wind bann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Three</a:t>
            </a:r>
          </a:p>
          <a:p>
            <a:pPr algn="ctr"/>
            <a:endParaRPr lang="en-US" sz="7200" dirty="0" smtClean="0"/>
          </a:p>
          <a:p>
            <a:pPr algn="ctr"/>
            <a:r>
              <a:rPr lang="en-US" sz="4400" dirty="0" smtClean="0"/>
              <a:t>THE AOH GETS YOUNGER</a:t>
            </a:r>
            <a:endParaRPr lang="en-US" sz="4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Taking ‘Ancient’ Out of Ancient Order of Hibernians: 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6" name="Picture Placeholder 5" descr="Columbus 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Recruiting On Campus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&amp; Retaining Millennials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88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RECRUITMENT &amp; RETENTION OVERVIEW</a:t>
            </a:r>
          </a:p>
          <a:p>
            <a:r>
              <a:rPr lang="en-US" dirty="0" smtClean="0"/>
              <a:t>GRASSROOTS RECRUITING</a:t>
            </a:r>
          </a:p>
          <a:p>
            <a:r>
              <a:rPr lang="en-US" dirty="0"/>
              <a:t>RECRUITMENT </a:t>
            </a:r>
            <a:r>
              <a:rPr lang="en-US" dirty="0" smtClean="0"/>
              <a:t>TABLES</a:t>
            </a:r>
          </a:p>
          <a:p>
            <a:r>
              <a:rPr lang="en-US" dirty="0" smtClean="0"/>
              <a:t>R &amp; R FOR COLLEGES</a:t>
            </a:r>
          </a:p>
          <a:p>
            <a:r>
              <a:rPr lang="en-US" dirty="0" smtClean="0"/>
              <a:t>R &amp; R FOR MILITARY INSTALLATIONS</a:t>
            </a:r>
          </a:p>
          <a:p>
            <a:r>
              <a:rPr lang="en-US" dirty="0" smtClean="0"/>
              <a:t>EMERGING TECH.</a:t>
            </a:r>
          </a:p>
          <a:p>
            <a:r>
              <a:rPr lang="en-US" dirty="0" smtClean="0"/>
              <a:t>R &amp; R THINK TANK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Chasing Millennials</a:t>
            </a:r>
            <a:r>
              <a:rPr lang="en-US" dirty="0"/>
              <a:t>:</a:t>
            </a:r>
            <a:r>
              <a:rPr lang="en-US" dirty="0" smtClean="0"/>
              <a:t> Breaking Out of the Add/Drop Cycle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Fishing On Campus: Overcoming Institutional Challenges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Set The Hook: Identifying &amp; Solving Recruitment Challenges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Keep ‘</a:t>
            </a:r>
            <a:r>
              <a:rPr lang="en-US" dirty="0" err="1" smtClean="0"/>
              <a:t>Em</a:t>
            </a:r>
            <a:r>
              <a:rPr lang="en-US" dirty="0" smtClean="0"/>
              <a:t> On The Line: Retaining Recent Grads &amp; Millennials</a:t>
            </a:r>
          </a:p>
          <a:p>
            <a:pPr marL="571500" indent="-571500">
              <a:buFont typeface="+mj-lt"/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93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 Recruitment Targets &amp; Opportunities</a:t>
            </a:r>
          </a:p>
          <a:p>
            <a:r>
              <a:rPr lang="en-US" dirty="0" smtClean="0"/>
              <a:t>Provide Solutions to Campus Recruitment</a:t>
            </a:r>
          </a:p>
          <a:p>
            <a:r>
              <a:rPr lang="en-US" dirty="0" smtClean="0"/>
              <a:t>Identify Challenges of Millennial Recruitment</a:t>
            </a:r>
          </a:p>
          <a:p>
            <a:r>
              <a:rPr lang="en-US" dirty="0" smtClean="0"/>
              <a:t>Promote Strategies For Successful Recruitment &amp; Retention of Millennials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181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Chasing Millennials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342862690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Where? Who?</a:t>
            </a:r>
          </a:p>
          <a:p>
            <a:pPr lvl="1"/>
            <a:r>
              <a:rPr lang="en-US" dirty="0" smtClean="0"/>
              <a:t>Campuses</a:t>
            </a:r>
          </a:p>
          <a:p>
            <a:pPr lvl="1"/>
            <a:r>
              <a:rPr lang="en-US" dirty="0" smtClean="0"/>
              <a:t>Festivals/Parades</a:t>
            </a:r>
          </a:p>
          <a:p>
            <a:pPr lvl="1"/>
            <a:r>
              <a:rPr lang="en-US" dirty="0" smtClean="0"/>
              <a:t>Pubs</a:t>
            </a:r>
          </a:p>
          <a:p>
            <a:pPr lvl="1"/>
            <a:r>
              <a:rPr lang="en-US" dirty="0" smtClean="0"/>
              <a:t>GAA/Rugby Teams</a:t>
            </a:r>
          </a:p>
          <a:p>
            <a:pPr lvl="1"/>
            <a:r>
              <a:rPr lang="en-US" dirty="0" smtClean="0"/>
              <a:t>Professional / Networking Orgs</a:t>
            </a:r>
          </a:p>
          <a:p>
            <a:pPr lvl="1"/>
            <a:r>
              <a:rPr lang="en-US" dirty="0" smtClean="0"/>
              <a:t>Fraternal / Service Orgs (</a:t>
            </a:r>
            <a:r>
              <a:rPr lang="en-US" dirty="0" err="1" smtClean="0"/>
              <a:t>KoC</a:t>
            </a:r>
            <a:r>
              <a:rPr lang="en-US" dirty="0" smtClean="0"/>
              <a:t>/PES/FOP)</a:t>
            </a:r>
          </a:p>
          <a:p>
            <a:pPr lvl="1"/>
            <a:r>
              <a:rPr lang="en-US" dirty="0" smtClean="0"/>
              <a:t>Churches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23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Fishing On Campus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0328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CATHOLIC/CHRISTIAN</a:t>
            </a:r>
          </a:p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4267201"/>
          </a:xfrm>
        </p:spPr>
        <p:txBody>
          <a:bodyPr>
            <a:normAutofit/>
          </a:bodyPr>
          <a:lstStyle/>
          <a:p>
            <a:r>
              <a:rPr lang="en-US" dirty="0" smtClean="0"/>
              <a:t>Smaller Enrollment</a:t>
            </a:r>
          </a:p>
          <a:p>
            <a:r>
              <a:rPr lang="en-US" dirty="0" smtClean="0"/>
              <a:t>Competition For Publicity/Resources</a:t>
            </a:r>
          </a:p>
          <a:p>
            <a:r>
              <a:rPr lang="en-US" dirty="0" smtClean="0"/>
              <a:t>Established Organizations</a:t>
            </a:r>
          </a:p>
          <a:p>
            <a:r>
              <a:rPr lang="en-US" dirty="0" smtClean="0"/>
              <a:t>Mission Redundancy </a:t>
            </a:r>
          </a:p>
          <a:p>
            <a:r>
              <a:rPr lang="en-US" dirty="0" smtClean="0"/>
              <a:t>Ban on Fraternal Organizations</a:t>
            </a:r>
          </a:p>
          <a:p>
            <a:r>
              <a:rPr lang="en-US" dirty="0" smtClean="0"/>
              <a:t>Bureaucratic Red Tape</a:t>
            </a:r>
          </a:p>
          <a:p>
            <a:r>
              <a:rPr lang="en-US" dirty="0" smtClean="0"/>
              <a:t>Rejection of Catholic / Christian Identity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032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PUBLIC/PRIVATE</a:t>
            </a:r>
          </a:p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4114801"/>
          </a:xfrm>
        </p:spPr>
        <p:txBody>
          <a:bodyPr>
            <a:normAutofit/>
          </a:bodyPr>
          <a:lstStyle/>
          <a:p>
            <a:r>
              <a:rPr lang="en-US" dirty="0" smtClean="0"/>
              <a:t>Lack of Qualified Candidates</a:t>
            </a:r>
          </a:p>
          <a:p>
            <a:r>
              <a:rPr lang="en-US" dirty="0" smtClean="0"/>
              <a:t>Bureaucratic Red Tape</a:t>
            </a:r>
          </a:p>
          <a:p>
            <a:r>
              <a:rPr lang="en-US" dirty="0" smtClean="0"/>
              <a:t>Non-Discrimination Policies</a:t>
            </a:r>
          </a:p>
          <a:p>
            <a:r>
              <a:rPr lang="en-US" dirty="0" smtClean="0"/>
              <a:t>Limited Religious Support</a:t>
            </a:r>
          </a:p>
          <a:p>
            <a:r>
              <a:rPr lang="en-US" dirty="0" smtClean="0"/>
              <a:t>Limited Outreach Potential</a:t>
            </a:r>
          </a:p>
          <a:p>
            <a:r>
              <a:rPr lang="en-US" dirty="0" smtClean="0"/>
              <a:t>Suppression of Religious Organizations &amp; Ideals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599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Fishing On Campus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153400" cy="457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 Division Creation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981201"/>
            <a:ext cx="4040188" cy="46482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Sustainable Population</a:t>
            </a:r>
          </a:p>
          <a:p>
            <a:pPr lvl="1"/>
            <a:r>
              <a:rPr lang="en-US" dirty="0" smtClean="0"/>
              <a:t>Student Leaders</a:t>
            </a:r>
          </a:p>
          <a:p>
            <a:pPr lvl="1"/>
            <a:r>
              <a:rPr lang="en-US" dirty="0" smtClean="0"/>
              <a:t>Faculty Allies</a:t>
            </a:r>
          </a:p>
          <a:p>
            <a:pPr lvl="1"/>
            <a:r>
              <a:rPr lang="en-US" dirty="0" smtClean="0"/>
              <a:t>Key Administrators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Administration Support</a:t>
            </a:r>
          </a:p>
          <a:p>
            <a:pPr lvl="1"/>
            <a:r>
              <a:rPr lang="en-US" dirty="0" smtClean="0"/>
              <a:t>Necessary Paperwork</a:t>
            </a:r>
          </a:p>
          <a:p>
            <a:pPr lvl="1"/>
            <a:r>
              <a:rPr lang="en-US" dirty="0" smtClean="0"/>
              <a:t>Student Organization Policies</a:t>
            </a:r>
          </a:p>
          <a:p>
            <a:pPr lvl="1"/>
            <a:r>
              <a:rPr lang="en-US" dirty="0" smtClean="0"/>
              <a:t>Partnership Opportunities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981200"/>
            <a:ext cx="4041775" cy="464820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Mentoring</a:t>
            </a:r>
          </a:p>
          <a:p>
            <a:pPr lvl="1"/>
            <a:r>
              <a:rPr lang="en-US" dirty="0" smtClean="0"/>
              <a:t>Financial, Political &amp; Logistical Support</a:t>
            </a:r>
          </a:p>
          <a:p>
            <a:pPr lvl="1"/>
            <a:r>
              <a:rPr lang="en-US" dirty="0" smtClean="0"/>
              <a:t>Meeting Location (if needed)</a:t>
            </a:r>
          </a:p>
          <a:p>
            <a:pPr lvl="1"/>
            <a:r>
              <a:rPr lang="en-US" dirty="0" smtClean="0"/>
              <a:t>Cosponsored Activities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Joint Meetings</a:t>
            </a:r>
          </a:p>
          <a:p>
            <a:pPr lvl="1"/>
            <a:r>
              <a:rPr lang="en-US" dirty="0" smtClean="0"/>
              <a:t>Setting Reasonable Expectations For Involvement</a:t>
            </a:r>
          </a:p>
          <a:p>
            <a:pPr lvl="1"/>
            <a:r>
              <a:rPr lang="en-US" dirty="0" smtClean="0"/>
              <a:t>Official/Unofficial Institutional Affiliation</a:t>
            </a:r>
          </a:p>
          <a:p>
            <a:pPr lvl="1"/>
            <a:r>
              <a:rPr lang="en-US" dirty="0" smtClean="0"/>
              <a:t>Turnover / Attrition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111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Challenges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should we look for potential members?</a:t>
            </a:r>
          </a:p>
          <a:p>
            <a:pPr lvl="1"/>
            <a:r>
              <a:rPr lang="en-US" sz="3200" dirty="0" smtClean="0"/>
              <a:t>Catholic (Newman) Centers</a:t>
            </a:r>
          </a:p>
          <a:p>
            <a:pPr lvl="1"/>
            <a:r>
              <a:rPr lang="en-US" sz="3200" dirty="0" smtClean="0"/>
              <a:t>Campus Ministry</a:t>
            </a:r>
          </a:p>
          <a:p>
            <a:pPr lvl="1"/>
            <a:r>
              <a:rPr lang="en-US" sz="3200" dirty="0" smtClean="0"/>
              <a:t>Pro-Life Organizations</a:t>
            </a:r>
          </a:p>
          <a:p>
            <a:pPr lvl="1"/>
            <a:r>
              <a:rPr lang="en-US" sz="3200" dirty="0" smtClean="0"/>
              <a:t>Student Orgs Devoted To Culture, History, Literature.</a:t>
            </a:r>
          </a:p>
          <a:p>
            <a:pPr lvl="1"/>
            <a:r>
              <a:rPr lang="en-US" sz="3200" dirty="0" smtClean="0"/>
              <a:t>Target Like-Minded Organizations That Share AOH/Catholic Values.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8455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Challenges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Administration Denies Creation Of A Division?</a:t>
            </a:r>
          </a:p>
          <a:p>
            <a:pPr lvl="1"/>
            <a:r>
              <a:rPr lang="en-US" dirty="0" smtClean="0"/>
              <a:t>Support The Creation Of A Cultural Club/Association (</a:t>
            </a:r>
            <a:r>
              <a:rPr lang="en-US" dirty="0" err="1" smtClean="0"/>
              <a:t>ie</a:t>
            </a:r>
            <a:r>
              <a:rPr lang="en-US" dirty="0" smtClean="0"/>
              <a:t> CUA Gaels)</a:t>
            </a:r>
          </a:p>
          <a:p>
            <a:pPr lvl="1"/>
            <a:r>
              <a:rPr lang="en-US" dirty="0" smtClean="0"/>
              <a:t>AOH/LAOH Support Can Lead To “Feeder” Organizations</a:t>
            </a:r>
          </a:p>
          <a:p>
            <a:pPr lvl="1"/>
            <a:r>
              <a:rPr lang="en-US" dirty="0" smtClean="0"/>
              <a:t>Sponsor Speaker Series, Irish Events, and IAHM Celebrations</a:t>
            </a:r>
          </a:p>
          <a:p>
            <a:pPr lvl="1"/>
            <a:r>
              <a:rPr lang="en-US" dirty="0" smtClean="0"/>
              <a:t>Push For Creation Of Irish History/Language Classes</a:t>
            </a:r>
          </a:p>
          <a:p>
            <a:pPr lvl="1"/>
            <a:r>
              <a:rPr lang="en-US" dirty="0" smtClean="0"/>
              <a:t>Advertise In Student Papers, Centers, Campus Ministry/Newman Centers.</a:t>
            </a:r>
          </a:p>
        </p:txBody>
      </p:sp>
    </p:spTree>
    <p:extLst>
      <p:ext uri="{BB962C8B-B14F-4D97-AF65-F5344CB8AC3E}">
        <p14:creationId xmlns="" xmlns:p14="http://schemas.microsoft.com/office/powerpoint/2010/main" val="257854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Tips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 To Campus Ministry First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Support of Local Catholic Leaders Can Save Time &amp; Provide Access to Friendly Students/Administrators.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Up Faculty Support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Having a Pre-Arranged Faculty Advisor Can Decrease Formation Time While Providing Help Navigating Administration Requirements.</a:t>
            </a: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68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Tips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“Posting” Policies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Forming A New Division, Research Campus Requirements For Flyers, Advertisements, and Outside Groups Organizing On Campus.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Cross-Community Divisions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 Student Only Plan Fails, Consider Forming A Multi-Generational Division.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Younger Members Bring Energy, While Older Members Provide Stability.</a:t>
            </a: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34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The Hook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Men Don’t Have Interest In Joining Organizations Like The AOH</a:t>
            </a:r>
          </a:p>
          <a:p>
            <a:pPr lvl="1"/>
            <a:r>
              <a:rPr lang="en-US" dirty="0" smtClean="0"/>
              <a:t>Meet Young Men Where They Are</a:t>
            </a:r>
          </a:p>
          <a:p>
            <a:pPr lvl="1"/>
            <a:r>
              <a:rPr lang="en-US" dirty="0" smtClean="0"/>
              <a:t>Focus on Interests Like Culture, History, Genealogy, Service, and Faith</a:t>
            </a:r>
          </a:p>
          <a:p>
            <a:pPr lvl="1"/>
            <a:r>
              <a:rPr lang="en-US" dirty="0" smtClean="0"/>
              <a:t>Keep Your Pitch Flexible &amp; Light</a:t>
            </a:r>
          </a:p>
          <a:p>
            <a:pPr lvl="1"/>
            <a:r>
              <a:rPr lang="en-US" dirty="0" smtClean="0"/>
              <a:t>Use Inclusive Terminology (i.e. Gatherings &gt; Meetings)</a:t>
            </a:r>
          </a:p>
          <a:p>
            <a:pPr lvl="1"/>
            <a:r>
              <a:rPr lang="en-US" dirty="0" smtClean="0"/>
              <a:t>DON’T SCARE THE RECRUIT!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83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AOH ORGANIZER’S SEMINAR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TODAY’S PRESENTERS-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The Hook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Beware The “JOINER”</a:t>
            </a:r>
          </a:p>
          <a:p>
            <a:pPr lvl="1"/>
            <a:r>
              <a:rPr lang="en-US" sz="3200" dirty="0" smtClean="0"/>
              <a:t>Set Firm, Realistic Expectations of Involvement</a:t>
            </a:r>
          </a:p>
          <a:p>
            <a:pPr lvl="1"/>
            <a:r>
              <a:rPr lang="en-US" sz="3200" dirty="0" smtClean="0"/>
              <a:t>Discuss Responsibilities, Be Prepared To Actively Support</a:t>
            </a:r>
          </a:p>
          <a:p>
            <a:pPr lvl="1"/>
            <a:r>
              <a:rPr lang="en-US" sz="3200" dirty="0" smtClean="0"/>
              <a:t>Find A Leader, Mentor Him</a:t>
            </a:r>
          </a:p>
          <a:p>
            <a:pPr lvl="1"/>
            <a:r>
              <a:rPr lang="en-US" sz="3200" dirty="0" smtClean="0"/>
              <a:t>Create A Leadership Team To Help Support The Leader</a:t>
            </a:r>
          </a:p>
        </p:txBody>
      </p:sp>
    </p:spTree>
    <p:extLst>
      <p:ext uri="{BB962C8B-B14F-4D97-AF65-F5344CB8AC3E}">
        <p14:creationId xmlns="" xmlns:p14="http://schemas.microsoft.com/office/powerpoint/2010/main" val="11902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The Hook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 Recruits &amp; Divisions Lack The Resources For Full Participation</a:t>
            </a:r>
          </a:p>
          <a:p>
            <a:pPr lvl="1"/>
            <a:r>
              <a:rPr lang="en-US" dirty="0" smtClean="0"/>
              <a:t>Offer Discounted Dues / Waive Per Capita</a:t>
            </a:r>
          </a:p>
          <a:p>
            <a:pPr lvl="1"/>
            <a:r>
              <a:rPr lang="en-US" dirty="0" smtClean="0"/>
              <a:t>Create Division Treasury or Offer Matching Funds</a:t>
            </a:r>
          </a:p>
          <a:p>
            <a:pPr lvl="1"/>
            <a:r>
              <a:rPr lang="en-US" dirty="0" smtClean="0"/>
              <a:t>Cosponsor Events</a:t>
            </a:r>
          </a:p>
          <a:p>
            <a:pPr lvl="1"/>
            <a:r>
              <a:rPr lang="en-US" dirty="0" smtClean="0"/>
              <a:t>Provide Transportation To Events</a:t>
            </a:r>
          </a:p>
          <a:p>
            <a:pPr lvl="1"/>
            <a:r>
              <a:rPr lang="en-US" dirty="0" smtClean="0"/>
              <a:t>Constant Outreach / Invitations</a:t>
            </a:r>
          </a:p>
        </p:txBody>
      </p:sp>
    </p:spTree>
    <p:extLst>
      <p:ext uri="{BB962C8B-B14F-4D97-AF65-F5344CB8AC3E}">
        <p14:creationId xmlns="" xmlns:p14="http://schemas.microsoft.com/office/powerpoint/2010/main" val="13143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‘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Line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Grads &amp; Mid/Late Millennials Have Different Needs &amp; Motivations</a:t>
            </a:r>
          </a:p>
          <a:p>
            <a:pPr lvl="1"/>
            <a:r>
              <a:rPr lang="en-US" dirty="0" smtClean="0"/>
              <a:t>Focus Will Be On Career Advancement, Personal Relationships, Emotional Growth &amp; Social Status</a:t>
            </a:r>
          </a:p>
          <a:p>
            <a:pPr lvl="1"/>
            <a:r>
              <a:rPr lang="en-US" dirty="0" smtClean="0"/>
              <a:t>Sense of Belonging, Respect &amp; Meaningful Impact Are Desired </a:t>
            </a:r>
          </a:p>
          <a:p>
            <a:pPr lvl="1"/>
            <a:r>
              <a:rPr lang="en-US" dirty="0" smtClean="0"/>
              <a:t>Have Entered a Period of Transition, Lack of Stability (Involvement Will Waiver)</a:t>
            </a:r>
          </a:p>
          <a:p>
            <a:pPr lvl="1"/>
            <a:r>
              <a:rPr lang="en-US" dirty="0" smtClean="0"/>
              <a:t>Will Grow Bored If Not Engaged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7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‘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Line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 Brother!</a:t>
            </a:r>
          </a:p>
          <a:p>
            <a:pPr lvl="1"/>
            <a:r>
              <a:rPr lang="en-US" sz="3200" dirty="0" smtClean="0"/>
              <a:t>Fraternal / Service Organizations Provide Networks and Mentors</a:t>
            </a:r>
          </a:p>
          <a:p>
            <a:pPr lvl="1"/>
            <a:r>
              <a:rPr lang="en-US" sz="3200" dirty="0" smtClean="0"/>
              <a:t>Take Notice of Life Events. Accept That Changes Will Occur</a:t>
            </a:r>
          </a:p>
          <a:p>
            <a:pPr lvl="1"/>
            <a:r>
              <a:rPr lang="en-US" sz="3200" dirty="0" smtClean="0"/>
              <a:t>Provide Social Escapes</a:t>
            </a:r>
          </a:p>
          <a:p>
            <a:pPr lvl="1"/>
            <a:r>
              <a:rPr lang="en-US" sz="3200" dirty="0" smtClean="0"/>
              <a:t>Endeavor To Be An Addition, Not Distraction In Their Life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5901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‘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Line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76800"/>
          </a:xfrm>
        </p:spPr>
        <p:txBody>
          <a:bodyPr>
            <a:normAutofit/>
          </a:bodyPr>
          <a:lstStyle/>
          <a:p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 The Technology Gap</a:t>
            </a:r>
          </a:p>
          <a:p>
            <a:pPr lvl="1"/>
            <a:r>
              <a:rPr lang="en-US" sz="3200" dirty="0" smtClean="0"/>
              <a:t>Make It Easier To Stay In Contact</a:t>
            </a:r>
          </a:p>
          <a:p>
            <a:pPr lvl="1"/>
            <a:r>
              <a:rPr lang="en-US" sz="3200" dirty="0" smtClean="0"/>
              <a:t>Divisions Must Have An Internet Presence</a:t>
            </a:r>
          </a:p>
          <a:p>
            <a:pPr lvl="1"/>
            <a:r>
              <a:rPr lang="en-US" sz="3200" dirty="0" smtClean="0"/>
              <a:t>Utilize Social Media (Facebook, Twitter, Instagram)</a:t>
            </a:r>
          </a:p>
          <a:p>
            <a:pPr lvl="1"/>
            <a:r>
              <a:rPr lang="en-US" sz="3200" dirty="0" smtClean="0"/>
              <a:t>E-Communication (Text, Email, Skype)</a:t>
            </a:r>
          </a:p>
          <a:p>
            <a:pPr lvl="1"/>
            <a:r>
              <a:rPr lang="en-US" sz="3200" dirty="0" smtClean="0"/>
              <a:t>Promote E-Forms, Improve Access and Submission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8391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JP Walsh\AppData\Local\Microsoft\Windows\Temporary Internet Files\Content.IE5\F7JFEXNU\hqdefaul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27355" y="152400"/>
            <a:ext cx="5135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QUESTIONS ?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8014" y="5791200"/>
            <a:ext cx="5007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COMMENTS ?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7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FOUR</a:t>
            </a:r>
          </a:p>
          <a:p>
            <a:pPr algn="ctr"/>
            <a:endParaRPr lang="en-US" sz="7200" dirty="0" smtClean="0"/>
          </a:p>
          <a:p>
            <a:pPr algn="ctr"/>
            <a:r>
              <a:rPr lang="en-US" sz="3600" dirty="0" smtClean="0"/>
              <a:t>RECRUITING THE MILITARY</a:t>
            </a:r>
            <a:endParaRPr lang="en-US" sz="36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Military Membership</a:t>
            </a:r>
            <a:br>
              <a:rPr lang="en-US" dirty="0" smtClean="0"/>
            </a:br>
            <a:r>
              <a:rPr lang="en-US" sz="2700" dirty="0"/>
              <a:t>Form 11 – Line 13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en-US" dirty="0" smtClean="0"/>
              <a:t>Coast Guard - National Guard – Army –Navy-Marines-Air Force (No Dues)</a:t>
            </a:r>
          </a:p>
          <a:p>
            <a:pPr algn="l"/>
            <a:r>
              <a:rPr lang="en-US" dirty="0" smtClean="0"/>
              <a:t>MWR – Moral Welfare Recreation-Assigned Duty/Outreach</a:t>
            </a:r>
          </a:p>
          <a:p>
            <a:pPr algn="l"/>
            <a:r>
              <a:rPr lang="en-US" dirty="0" smtClean="0"/>
              <a:t>Facilities</a:t>
            </a:r>
          </a:p>
          <a:p>
            <a:pPr algn="l"/>
            <a:r>
              <a:rPr lang="en-US" dirty="0" smtClean="0"/>
              <a:t>Commanding Officer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2269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it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1260" y="0"/>
            <a:ext cx="47014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Military Members?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-They are Driven and Motivated</a:t>
            </a:r>
          </a:p>
          <a:p>
            <a:r>
              <a:rPr lang="en-US" dirty="0" smtClean="0"/>
              <a:t>-Thrive on Teamwork</a:t>
            </a:r>
          </a:p>
          <a:p>
            <a:r>
              <a:rPr lang="en-US" dirty="0" smtClean="0"/>
              <a:t>-Problem Solvers</a:t>
            </a:r>
          </a:p>
          <a:p>
            <a:r>
              <a:rPr lang="en-US" dirty="0" smtClean="0"/>
              <a:t>-May want an outlet from base life</a:t>
            </a:r>
          </a:p>
          <a:p>
            <a:r>
              <a:rPr lang="en-US" dirty="0" smtClean="0"/>
              <a:t>-They are transferable to other divisions</a:t>
            </a:r>
          </a:p>
          <a:p>
            <a:r>
              <a:rPr lang="en-US" dirty="0" smtClean="0"/>
              <a:t>-Active Military don’t pay dues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7200" dirty="0" smtClean="0"/>
              <a:t>ONE</a:t>
            </a:r>
            <a:endParaRPr lang="en-US" sz="72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/>
              <a:t>FIVE</a:t>
            </a:r>
          </a:p>
          <a:p>
            <a:pPr algn="ctr"/>
            <a:endParaRPr lang="en-US" sz="7200" dirty="0" smtClean="0"/>
          </a:p>
          <a:p>
            <a:pPr algn="ctr"/>
            <a:r>
              <a:rPr lang="en-US" sz="3600" dirty="0" smtClean="0"/>
              <a:t>Emerging Technology in Recruitment and Retention</a:t>
            </a:r>
            <a:endParaRPr lang="en-US" sz="36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SOCAIL MEDIA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GEO TARGETING</a:t>
            </a:r>
          </a:p>
          <a:p>
            <a:r>
              <a:rPr lang="en-US" dirty="0" smtClean="0"/>
              <a:t>-Geo </a:t>
            </a:r>
            <a:r>
              <a:rPr lang="en-US" smtClean="0"/>
              <a:t>Targeting is a </a:t>
            </a:r>
            <a:r>
              <a:rPr lang="en-US" dirty="0" smtClean="0"/>
              <a:t>geo marketing and </a:t>
            </a:r>
            <a:r>
              <a:rPr lang="en-US" smtClean="0"/>
              <a:t>internet marketing </a:t>
            </a:r>
            <a:r>
              <a:rPr lang="en-US" dirty="0" smtClean="0"/>
              <a:t>method of determining the geolocation of a website visitor and delivering different content to that visitor based on his or her location, such as a country, region/ state, city zip code or FACEBOOK LIKES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CALLING POSTS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-Robo calls from your Division announcing an event, wake  meeting Etc.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-Good for smaller Divisions</a:t>
            </a:r>
          </a:p>
          <a:p>
            <a:pPr>
              <a:buNone/>
            </a:pPr>
            <a:r>
              <a:rPr lang="en-US" dirty="0" smtClean="0"/>
              <a:t>-Good for Divisions with older member who do not use email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Email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Constant Contact</a:t>
            </a:r>
          </a:p>
          <a:p>
            <a:r>
              <a:rPr lang="en-US" dirty="0" smtClean="0"/>
              <a:t>Mail Chimp</a:t>
            </a:r>
          </a:p>
          <a:p>
            <a:r>
              <a:rPr lang="en-US" dirty="0" smtClean="0"/>
              <a:t>Clevereach</a:t>
            </a:r>
          </a:p>
          <a:p>
            <a:endParaRPr lang="en-US" dirty="0" smtClean="0"/>
          </a:p>
          <a:p>
            <a:r>
              <a:rPr lang="en-US" dirty="0" smtClean="0"/>
              <a:t>Good for Large Divisions</a:t>
            </a:r>
          </a:p>
          <a:p>
            <a:r>
              <a:rPr lang="en-US" dirty="0" smtClean="0"/>
              <a:t>Fairly Inexpensive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Websites/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-POST AS MUCH CONTENT AS POSSIBLE</a:t>
            </a:r>
          </a:p>
          <a:p>
            <a:r>
              <a:rPr lang="en-US" dirty="0" smtClean="0"/>
              <a:t>-POST PHOTOS OF EVENTS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WEBINARS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line meetings and Training 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Statistical Atlas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www.statisticalatlas.com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Based on U.S. Census Bureau numerous surveys collecting volumes of statistics about American homes, Families, occupation, ETHNICITY and scores of other subjects</a:t>
            </a:r>
          </a:p>
          <a:p>
            <a:endParaRPr lang="en-US" dirty="0" smtClean="0"/>
          </a:p>
          <a:p>
            <a:r>
              <a:rPr lang="en-US" dirty="0" smtClean="0"/>
              <a:t>Recruiting Use- Target areas with high density of Irish decent 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2823332" y="1600200"/>
          <a:ext cx="3497335" cy="4525963"/>
        </p:xfrm>
        <a:graphic>
          <a:graphicData uri="http://schemas.openxmlformats.org/presentationml/2006/ole">
            <p:oleObj spid="_x0000_s3075" name="Acrobat Document" r:id="rId3" imgW="5830114" imgH="7542857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2823332" y="1600200"/>
          <a:ext cx="3497335" cy="4525963"/>
        </p:xfrm>
        <a:graphic>
          <a:graphicData uri="http://schemas.openxmlformats.org/presentationml/2006/ole">
            <p:oleObj spid="_x0000_s4098" name="Acrobat Document" r:id="rId3" imgW="5830114" imgH="7542857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ORGANIZING THINK TANK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Tim McSweeney</a:t>
            </a:r>
          </a:p>
          <a:p>
            <a:pPr algn="ctr"/>
            <a:r>
              <a:rPr lang="en-US" dirty="0" smtClean="0">
                <a:hlinkClick r:id="rId2"/>
              </a:rPr>
              <a:t>newjack12007@yahoo.com</a:t>
            </a:r>
            <a:endParaRPr lang="en-US" dirty="0" smtClean="0"/>
          </a:p>
          <a:p>
            <a:pPr algn="ctr"/>
            <a:r>
              <a:rPr lang="en-US" dirty="0" smtClean="0"/>
              <a:t>518-961-1588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ORGANIZER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C:\Users\TimKala\AppData\Local\Microsoft\Windows\INetCache\IE\1I4GK6O1\6-Things-To-Look-For-When-Hiring-A-Digital-Marketer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106168"/>
            <a:ext cx="3048000" cy="2645664"/>
          </a:xfrm>
          <a:prstGeom prst="rect">
            <a:avLst/>
          </a:prstGeom>
          <a:noFill/>
        </p:spPr>
      </p:pic>
      <p:pic>
        <p:nvPicPr>
          <p:cNvPr id="2053" name="Picture 5" descr="C:\Users\TimKala\AppData\Local\Microsoft\Windows\INetCache\IE\1I4GK6O1\6-Things-To-Look-For-When-Hiring-A-Digital-Marketer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106168"/>
            <a:ext cx="3048000" cy="2645664"/>
          </a:xfrm>
          <a:prstGeom prst="rect">
            <a:avLst/>
          </a:prstGeom>
          <a:noFill/>
        </p:spPr>
      </p:pic>
      <p:pic>
        <p:nvPicPr>
          <p:cNvPr id="2054" name="Picture 6" descr="C:\Users\TimKala\AppData\Local\Microsoft\Windows\INetCache\IE\1I4GK6O1\6-Things-To-Look-For-When-Hiring-A-Digital-Marketer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106168"/>
            <a:ext cx="3048000" cy="2645664"/>
          </a:xfrm>
          <a:prstGeom prst="rect">
            <a:avLst/>
          </a:prstGeom>
          <a:noFill/>
        </p:spPr>
      </p:pic>
      <p:pic>
        <p:nvPicPr>
          <p:cNvPr id="2055" name="Picture 7" descr="C:\Users\TimKala\AppData\Local\Microsoft\Windows\INetCache\IE\1I4GK6O1\6-Things-To-Look-For-When-Hiring-A-Digital-Marketer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106168"/>
            <a:ext cx="3048000" cy="2645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Us Improve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2823332" y="1600200"/>
          <a:ext cx="3497335" cy="4525963"/>
        </p:xfrm>
        <a:graphic>
          <a:graphicData uri="http://schemas.openxmlformats.org/presentationml/2006/ole">
            <p:oleObj spid="_x0000_s5122" name="Acrobat Document" r:id="rId3" imgW="5830114" imgH="7542857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Organizer’s Duties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AOH NATIONAL CONSTITUTION</a:t>
            </a:r>
          </a:p>
          <a:p>
            <a:pPr algn="ctr"/>
            <a:r>
              <a:rPr lang="en-US" dirty="0" smtClean="0"/>
              <a:t>ARTICLE X Sec 12  (page 12</a:t>
            </a:r>
          </a:p>
          <a:p>
            <a:r>
              <a:rPr lang="en-US" dirty="0" smtClean="0"/>
              <a:t>-Conduct Organization Department</a:t>
            </a:r>
          </a:p>
          <a:p>
            <a:r>
              <a:rPr lang="en-US" dirty="0" smtClean="0"/>
              <a:t>-Encourage the Organization of new divisions especially in Counties, States and Districts where no Division exists.</a:t>
            </a:r>
          </a:p>
          <a:p>
            <a:r>
              <a:rPr lang="en-US" dirty="0" smtClean="0"/>
              <a:t>Report to the National Convention and National Meetings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Duties of</a:t>
            </a:r>
            <a:br>
              <a:rPr lang="en-US" dirty="0" smtClean="0"/>
            </a:br>
            <a:r>
              <a:rPr lang="en-US" dirty="0" smtClean="0"/>
              <a:t>State, District, County and Div. Organizers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-Direct Organizational work within their respective Jurisdictions and perform other duties as may be required by Jurisdictional By-Laws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3994</TotalTime>
  <Words>1367</Words>
  <Application>Microsoft Office PowerPoint</Application>
  <PresentationFormat>On-screen Show (4:3)</PresentationFormat>
  <Paragraphs>315</Paragraphs>
  <Slides>70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Office Theme</vt:lpstr>
      <vt:lpstr>Acrobat Document</vt:lpstr>
      <vt:lpstr>AOH ORGANIZER SEMINAR “The Future is NOW”</vt:lpstr>
      <vt:lpstr>INTRODUCTION</vt:lpstr>
      <vt:lpstr>Objectives</vt:lpstr>
      <vt:lpstr>TOPICS</vt:lpstr>
      <vt:lpstr>AOH ORGANIZER’S SEMINAR</vt:lpstr>
      <vt:lpstr>Module</vt:lpstr>
      <vt:lpstr>ORGANIZER OVERVIEW</vt:lpstr>
      <vt:lpstr>National Organizer’s Duties</vt:lpstr>
      <vt:lpstr>Duties of State, District, County and Div. Organizers</vt:lpstr>
      <vt:lpstr>MODULE</vt:lpstr>
      <vt:lpstr>AOH MEMBERSHIP DECLINE</vt:lpstr>
      <vt:lpstr>AOH Membership Nationwide</vt:lpstr>
      <vt:lpstr>OVERCOMING AGING DEMOGRAGHICS</vt:lpstr>
      <vt:lpstr>Overcoming Society Changes</vt:lpstr>
      <vt:lpstr>FAMILY COMMITMENTS</vt:lpstr>
      <vt:lpstr>Overcoming Generational Changes</vt:lpstr>
      <vt:lpstr>OVRCOMING POOR RETENTION</vt:lpstr>
      <vt:lpstr>OVERCOMING Poor Recruiting</vt:lpstr>
      <vt:lpstr>One on One Recruiting</vt:lpstr>
      <vt:lpstr>Nashville Success</vt:lpstr>
      <vt:lpstr>MODULE</vt:lpstr>
      <vt:lpstr>Slide 22</vt:lpstr>
      <vt:lpstr>Slide 23</vt:lpstr>
      <vt:lpstr>Slide 24</vt:lpstr>
      <vt:lpstr>Slide 25</vt:lpstr>
      <vt:lpstr>St Bernadette Fall Festival</vt:lpstr>
      <vt:lpstr>St John the Baptist Community Sunday</vt:lpstr>
      <vt:lpstr>St Jerome’s Irish Festival</vt:lpstr>
      <vt:lpstr>St Jerome’s Irish Festival</vt:lpstr>
      <vt:lpstr>Rosensteel Knights of Columbus Knights/Hibernians St Patrick’s Day</vt:lpstr>
      <vt:lpstr>Slide 31</vt:lpstr>
      <vt:lpstr>Rosensteel Knights of Columbus Knights/Hibernians St Patrick’s Day</vt:lpstr>
      <vt:lpstr>St Mary of the Mills Community Ministry Sunday</vt:lpstr>
      <vt:lpstr>Culkin Feis November 5, 2016</vt:lpstr>
      <vt:lpstr>Culkin Feis November 5, 2016</vt:lpstr>
      <vt:lpstr>NYS Recruiting Tent</vt:lpstr>
      <vt:lpstr>Wind Banners</vt:lpstr>
      <vt:lpstr>Module</vt:lpstr>
      <vt:lpstr>Taking ‘Ancient’ Out of Ancient Order of Hibernians: </vt:lpstr>
      <vt:lpstr>TOPICS</vt:lpstr>
      <vt:lpstr>Objectives</vt:lpstr>
      <vt:lpstr>Chasing Millennials</vt:lpstr>
      <vt:lpstr>Fishing On Campus</vt:lpstr>
      <vt:lpstr>Fishing On Campus</vt:lpstr>
      <vt:lpstr>Campus Challenges</vt:lpstr>
      <vt:lpstr>Campus Challenges</vt:lpstr>
      <vt:lpstr>Campus Tips</vt:lpstr>
      <vt:lpstr>Campus Tips</vt:lpstr>
      <vt:lpstr>Set The Hook</vt:lpstr>
      <vt:lpstr>Set The Hook</vt:lpstr>
      <vt:lpstr>Set The Hook</vt:lpstr>
      <vt:lpstr>Keep ‘Em On The Line</vt:lpstr>
      <vt:lpstr>Keep ‘Em On The Line</vt:lpstr>
      <vt:lpstr>Keep ‘Em On The Line</vt:lpstr>
      <vt:lpstr>Slide 55</vt:lpstr>
      <vt:lpstr>MODULE</vt:lpstr>
      <vt:lpstr>Military Membership Form 11 – Line 13  </vt:lpstr>
      <vt:lpstr>Slide 58</vt:lpstr>
      <vt:lpstr>Why Military Members?</vt:lpstr>
      <vt:lpstr>MODULE</vt:lpstr>
      <vt:lpstr>  SOCAIL MEDIA  </vt:lpstr>
      <vt:lpstr>CALLING POSTS</vt:lpstr>
      <vt:lpstr>Mass Email Services</vt:lpstr>
      <vt:lpstr>Public Websites/ Social media</vt:lpstr>
      <vt:lpstr>WEBINARS</vt:lpstr>
      <vt:lpstr>Use of Statistical Atlas</vt:lpstr>
      <vt:lpstr>Slide 67</vt:lpstr>
      <vt:lpstr>Slide 68</vt:lpstr>
      <vt:lpstr>MODULE 6</vt:lpstr>
      <vt:lpstr>Help Us Improve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AOH ORGANIZER SEMINAR</dc:title>
  <dc:creator>TimKala</dc:creator>
  <cp:lastModifiedBy>TimKala</cp:lastModifiedBy>
  <cp:revision>41</cp:revision>
  <dcterms:created xsi:type="dcterms:W3CDTF">2017-02-19T23:19:53Z</dcterms:created>
  <dcterms:modified xsi:type="dcterms:W3CDTF">2018-07-08T23:39:46Z</dcterms:modified>
</cp:coreProperties>
</file>